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76.xml" ContentType="application/vnd.openxmlformats-officedocument.presentationml.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s/slide83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slides/slide72.xml" ContentType="application/vnd.openxmlformats-officedocument.presentationml.slide+xml"/>
  <Override PartName="/ppt/slides/slide90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slideLayouts/slideLayout13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9.xml" ContentType="application/vnd.openxmlformats-officedocument.presentationml.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68.xml" ContentType="application/vnd.openxmlformats-officedocument.presentationml.slide+xml"/>
  <Override PartName="/ppt/slides/slide77.xml" ContentType="application/vnd.openxmlformats-officedocument.presentationml.slide+xml"/>
  <Override PartName="/ppt/slides/slide8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s/slide66.xml" ContentType="application/vnd.openxmlformats-officedocument.presentationml.slide+xml"/>
  <Override PartName="/ppt/slides/slide75.xml" ContentType="application/vnd.openxmlformats-officedocument.presentationml.slide+xml"/>
  <Override PartName="/ppt/slides/slide86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slides/slide73.xml" ContentType="application/vnd.openxmlformats-officedocument.presentationml.slide+xml"/>
  <Override PartName="/ppt/slides/slide84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s/slide71.xml" ContentType="application/vnd.openxmlformats-officedocument.presentationml.slide+xml"/>
  <Override PartName="/ppt/slides/slide80.xml" ContentType="application/vnd.openxmlformats-officedocument.presentationml.slide+xml"/>
  <Override PartName="/ppt/slides/slide82.xml" ContentType="application/vnd.openxmlformats-officedocument.presentationml.slide+xml"/>
  <Override PartName="/ppt/slides/slide91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89.xml" ContentType="application/vnd.openxmlformats-officedocument.presentationml.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ppt/slides/slide78.xml" ContentType="application/vnd.openxmlformats-officedocument.presentationml.slide+xml"/>
  <Override PartName="/ppt/slides/slide87.xml" ContentType="application/vnd.openxmlformats-officedocument.presentationml.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s/slide85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Layouts/slideLayout4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81.xml" ContentType="application/vnd.openxmlformats-officedocument.presentationml.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54" r:id="rId2"/>
    <p:sldId id="360" r:id="rId3"/>
    <p:sldId id="361" r:id="rId4"/>
    <p:sldId id="362" r:id="rId5"/>
    <p:sldId id="363" r:id="rId6"/>
    <p:sldId id="364" r:id="rId7"/>
    <p:sldId id="365" r:id="rId8"/>
    <p:sldId id="366" r:id="rId9"/>
    <p:sldId id="367" r:id="rId10"/>
    <p:sldId id="382" r:id="rId11"/>
    <p:sldId id="381" r:id="rId12"/>
    <p:sldId id="282" r:id="rId13"/>
    <p:sldId id="283" r:id="rId14"/>
    <p:sldId id="284" r:id="rId15"/>
    <p:sldId id="285" r:id="rId16"/>
    <p:sldId id="286" r:id="rId17"/>
    <p:sldId id="287" r:id="rId18"/>
    <p:sldId id="288" r:id="rId19"/>
    <p:sldId id="289" r:id="rId20"/>
    <p:sldId id="290" r:id="rId21"/>
    <p:sldId id="291" r:id="rId22"/>
    <p:sldId id="292" r:id="rId23"/>
    <p:sldId id="293" r:id="rId24"/>
    <p:sldId id="294" r:id="rId25"/>
    <p:sldId id="295" r:id="rId26"/>
    <p:sldId id="297" r:id="rId27"/>
    <p:sldId id="370" r:id="rId28"/>
    <p:sldId id="298" r:id="rId29"/>
    <p:sldId id="371" r:id="rId30"/>
    <p:sldId id="355" r:id="rId31"/>
    <p:sldId id="356" r:id="rId32"/>
    <p:sldId id="299" r:id="rId33"/>
    <p:sldId id="300" r:id="rId34"/>
    <p:sldId id="301" r:id="rId35"/>
    <p:sldId id="302" r:id="rId36"/>
    <p:sldId id="303" r:id="rId37"/>
    <p:sldId id="304" r:id="rId38"/>
    <p:sldId id="305" r:id="rId39"/>
    <p:sldId id="306" r:id="rId40"/>
    <p:sldId id="307" r:id="rId41"/>
    <p:sldId id="308" r:id="rId42"/>
    <p:sldId id="309" r:id="rId43"/>
    <p:sldId id="310" r:id="rId44"/>
    <p:sldId id="311" r:id="rId45"/>
    <p:sldId id="312" r:id="rId46"/>
    <p:sldId id="313" r:id="rId47"/>
    <p:sldId id="314" r:id="rId48"/>
    <p:sldId id="315" r:id="rId49"/>
    <p:sldId id="316" r:id="rId50"/>
    <p:sldId id="317" r:id="rId51"/>
    <p:sldId id="318" r:id="rId52"/>
    <p:sldId id="319" r:id="rId53"/>
    <p:sldId id="320" r:id="rId54"/>
    <p:sldId id="321" r:id="rId55"/>
    <p:sldId id="322" r:id="rId56"/>
    <p:sldId id="323" r:id="rId57"/>
    <p:sldId id="324" r:id="rId58"/>
    <p:sldId id="325" r:id="rId59"/>
    <p:sldId id="326" r:id="rId60"/>
    <p:sldId id="327" r:id="rId61"/>
    <p:sldId id="328" r:id="rId62"/>
    <p:sldId id="329" r:id="rId63"/>
    <p:sldId id="330" r:id="rId64"/>
    <p:sldId id="331" r:id="rId65"/>
    <p:sldId id="333" r:id="rId66"/>
    <p:sldId id="334" r:id="rId67"/>
    <p:sldId id="335" r:id="rId68"/>
    <p:sldId id="336" r:id="rId69"/>
    <p:sldId id="353" r:id="rId70"/>
    <p:sldId id="338" r:id="rId71"/>
    <p:sldId id="339" r:id="rId72"/>
    <p:sldId id="340" r:id="rId73"/>
    <p:sldId id="341" r:id="rId74"/>
    <p:sldId id="342" r:id="rId75"/>
    <p:sldId id="343" r:id="rId76"/>
    <p:sldId id="344" r:id="rId77"/>
    <p:sldId id="345" r:id="rId78"/>
    <p:sldId id="346" r:id="rId79"/>
    <p:sldId id="347" r:id="rId80"/>
    <p:sldId id="357" r:id="rId81"/>
    <p:sldId id="280" r:id="rId82"/>
    <p:sldId id="358" r:id="rId83"/>
    <p:sldId id="281" r:id="rId84"/>
    <p:sldId id="279" r:id="rId85"/>
    <p:sldId id="372" r:id="rId86"/>
    <p:sldId id="373" r:id="rId87"/>
    <p:sldId id="375" r:id="rId88"/>
    <p:sldId id="377" r:id="rId89"/>
    <p:sldId id="378" r:id="rId90"/>
    <p:sldId id="379" r:id="rId91"/>
    <p:sldId id="380" r:id="rId9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08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slide" Target="slides/slide86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slide" Target="slides/slide89.xml"/><Relationship Id="rId95" Type="http://schemas.openxmlformats.org/officeDocument/2006/relationships/theme" Target="theme/theme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presProps" Target="pres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ar-SA" smtClean="0"/>
              <a:t>انقر لتحرير نمط العنوان الثانوي الرئيسي</a:t>
            </a:r>
            <a:endParaRPr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A4D7C9-DAAE-43BD-9D1F-9EA1E4BA0076}" type="datetimeFigureOut">
              <a:rPr lang="en-US" smtClean="0"/>
              <a:pPr/>
              <a:t>3/28/2016</a:t>
            </a:fld>
            <a:endParaRPr lang="en-US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B3CA47-459B-431A-8302-298177652B7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A4D7C9-DAAE-43BD-9D1F-9EA1E4BA0076}" type="datetimeFigureOut">
              <a:rPr lang="en-US" smtClean="0"/>
              <a:pPr/>
              <a:t>3/28/2016</a:t>
            </a:fld>
            <a:endParaRPr lang="en-US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B3CA47-459B-431A-8302-298177652B7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A4D7C9-DAAE-43BD-9D1F-9EA1E4BA0076}" type="datetimeFigureOut">
              <a:rPr lang="en-US" smtClean="0"/>
              <a:pPr/>
              <a:t>3/28/2016</a:t>
            </a:fld>
            <a:endParaRPr lang="en-US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B3CA47-459B-431A-8302-298177652B7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عنوان، ونص، واثنان من ال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495800"/>
          </a:xfrm>
        </p:spPr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4" name="عنصر نائب للمحتوى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71700"/>
          </a:xfrm>
        </p:spPr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5" name="عنصر نائب للمحتوى 4"/>
          <p:cNvSpPr>
            <a:spLocks noGrp="1"/>
          </p:cNvSpPr>
          <p:nvPr>
            <p:ph sz="quarter" idx="3"/>
          </p:nvPr>
        </p:nvSpPr>
        <p:spPr>
          <a:xfrm>
            <a:off x="4648200" y="3924300"/>
            <a:ext cx="4038600" cy="2171700"/>
          </a:xfrm>
        </p:spPr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6" name="Rectangle 1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2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2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3354016-1E58-4521-9C0E-6DD144288AED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عنوان وجدو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جدول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495800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Rectangle 1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2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2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78D810B-CC17-4F43-88F4-4ED68A2DB8B0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A4D7C9-DAAE-43BD-9D1F-9EA1E4BA0076}" type="datetimeFigureOut">
              <a:rPr lang="en-US" smtClean="0"/>
              <a:pPr/>
              <a:t>3/28/2016</a:t>
            </a:fld>
            <a:endParaRPr lang="en-US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B3CA47-459B-431A-8302-298177652B7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A4D7C9-DAAE-43BD-9D1F-9EA1E4BA0076}" type="datetimeFigureOut">
              <a:rPr lang="en-US" smtClean="0"/>
              <a:pPr/>
              <a:t>3/28/2016</a:t>
            </a:fld>
            <a:endParaRPr lang="en-US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B3CA47-459B-431A-8302-298177652B7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A4D7C9-DAAE-43BD-9D1F-9EA1E4BA0076}" type="datetimeFigureOut">
              <a:rPr lang="en-US" smtClean="0"/>
              <a:pPr/>
              <a:t>3/28/2016</a:t>
            </a:fld>
            <a:endParaRPr lang="en-US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B3CA47-459B-431A-8302-298177652B7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A4D7C9-DAAE-43BD-9D1F-9EA1E4BA0076}" type="datetimeFigureOut">
              <a:rPr lang="en-US" smtClean="0"/>
              <a:pPr/>
              <a:t>3/28/2016</a:t>
            </a:fld>
            <a:endParaRPr lang="en-US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B3CA47-459B-431A-8302-298177652B7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A4D7C9-DAAE-43BD-9D1F-9EA1E4BA0076}" type="datetimeFigureOut">
              <a:rPr lang="en-US" smtClean="0"/>
              <a:pPr/>
              <a:t>3/28/2016</a:t>
            </a:fld>
            <a:endParaRPr lang="en-US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B3CA47-459B-431A-8302-298177652B7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A4D7C9-DAAE-43BD-9D1F-9EA1E4BA0076}" type="datetimeFigureOut">
              <a:rPr lang="en-US" smtClean="0"/>
              <a:pPr/>
              <a:t>3/28/2016</a:t>
            </a:fld>
            <a:endParaRPr lang="en-US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B3CA47-459B-431A-8302-298177652B7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A4D7C9-DAAE-43BD-9D1F-9EA1E4BA0076}" type="datetimeFigureOut">
              <a:rPr lang="en-US" smtClean="0"/>
              <a:pPr/>
              <a:t>3/28/2016</a:t>
            </a:fld>
            <a:endParaRPr lang="en-US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B3CA47-459B-431A-8302-298177652B7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A4D7C9-DAAE-43BD-9D1F-9EA1E4BA0076}" type="datetimeFigureOut">
              <a:rPr lang="en-US" smtClean="0"/>
              <a:pPr/>
              <a:t>3/28/2016</a:t>
            </a:fld>
            <a:endParaRPr lang="en-US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B3CA47-459B-431A-8302-298177652B7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عنوان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A4D7C9-DAAE-43BD-9D1F-9EA1E4BA0076}" type="datetimeFigureOut">
              <a:rPr lang="en-US" smtClean="0"/>
              <a:pPr/>
              <a:t>3/28/2016</a:t>
            </a:fld>
            <a:endParaRPr lang="en-US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B3CA47-459B-431A-8302-298177652B77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.png"/><Relationship Id="rId5" Type="http://schemas.openxmlformats.org/officeDocument/2006/relationships/image" Target="../media/image42.jpeg"/><Relationship Id="rId4" Type="http://schemas.openxmlformats.org/officeDocument/2006/relationships/image" Target="../media/image41.jpeg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png"/><Relationship Id="rId4" Type="http://schemas.openxmlformats.org/officeDocument/2006/relationships/image" Target="../media/image13.png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3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png"/><Relationship Id="rId4" Type="http://schemas.openxmlformats.org/officeDocument/2006/relationships/image" Target="../media/image18.jpeg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/Relationships>
</file>

<file path=ppt/slides/_rels/slide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png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6350" y="-26988"/>
            <a:ext cx="9156700" cy="76200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sp>
        <p:nvSpPr>
          <p:cNvPr id="5" name="مربع نص 4"/>
          <p:cNvSpPr txBox="1"/>
          <p:nvPr/>
        </p:nvSpPr>
        <p:spPr>
          <a:xfrm>
            <a:off x="2071670" y="2000240"/>
            <a:ext cx="5286412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ar-SA" sz="3500" b="1" dirty="0"/>
              <a:t>سوء التغذية الحاد الشديد </a:t>
            </a:r>
            <a:endParaRPr lang="ar-SA" sz="3500" b="1" dirty="0" smtClean="0"/>
          </a:p>
          <a:p>
            <a:pPr algn="ctr"/>
            <a:r>
              <a:rPr lang="ar-SA" sz="3500" b="1" dirty="0" smtClean="0"/>
              <a:t>عند </a:t>
            </a:r>
            <a:r>
              <a:rPr lang="ar-SA" sz="3500" b="1" dirty="0"/>
              <a:t>الكبار </a:t>
            </a:r>
            <a:endParaRPr lang="en-US" sz="3500" dirty="0"/>
          </a:p>
          <a:p>
            <a:pPr algn="ctr"/>
            <a:endParaRPr lang="en-US" dirty="0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43636" y="4676796"/>
            <a:ext cx="3011043" cy="21812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صورة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00200" y="1148397"/>
            <a:ext cx="5943600" cy="45612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43240" y="2571744"/>
            <a:ext cx="85725" cy="11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3108" y="2886072"/>
            <a:ext cx="85725" cy="11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3108" y="3071810"/>
            <a:ext cx="85725" cy="11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6350" y="-24"/>
            <a:ext cx="91567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Y" dirty="0" smtClean="0"/>
              <a:t>عام 2015</a:t>
            </a:r>
            <a:endParaRPr lang="ar-SY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 rtl="1"/>
            <a:r>
              <a:rPr lang="ar-SY" dirty="0" smtClean="0"/>
              <a:t>كشف 4000 حالة في سورية </a:t>
            </a:r>
          </a:p>
          <a:p>
            <a:pPr algn="r" rtl="1"/>
            <a:r>
              <a:rPr lang="ar-SY" dirty="0" smtClean="0"/>
              <a:t>عولجت خارجيا </a:t>
            </a:r>
          </a:p>
          <a:p>
            <a:pPr algn="r" rtl="1"/>
            <a:r>
              <a:rPr lang="ar-SY" dirty="0" smtClean="0"/>
              <a:t>400 حالة قبلت في </a:t>
            </a:r>
            <a:r>
              <a:rPr lang="ar-SY" dirty="0" err="1" smtClean="0"/>
              <a:t>المشافي</a:t>
            </a:r>
            <a:r>
              <a:rPr lang="ar-SY" dirty="0" smtClean="0"/>
              <a:t> </a:t>
            </a:r>
            <a:endParaRPr lang="ar-SY" dirty="0"/>
          </a:p>
        </p:txBody>
      </p:sp>
      <p:pic>
        <p:nvPicPr>
          <p:cNvPr id="4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6350" y="-24"/>
            <a:ext cx="91567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571491"/>
            <a:ext cx="9144000" cy="1571625"/>
          </a:xfr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ar-SY" sz="2800" b="1" u="sng" dirty="0" err="1" smtClean="0"/>
              <a:t>فيزيولوجياً</a:t>
            </a:r>
            <a:r>
              <a:rPr lang="ar-SY" sz="2800" b="1" u="sng" dirty="0" smtClean="0"/>
              <a:t> سوء التغذية الشديد </a:t>
            </a:r>
            <a:r>
              <a:rPr lang="ar-SY" sz="2800" b="1" u="sng" dirty="0" err="1" smtClean="0"/>
              <a:t>و</a:t>
            </a:r>
            <a:r>
              <a:rPr lang="ar-SY" sz="2800" b="1" u="sng" dirty="0" smtClean="0"/>
              <a:t> تأثيرها  على العناية بالمريض </a:t>
            </a:r>
            <a:r>
              <a:rPr lang="ar-SY" sz="2800" dirty="0" smtClean="0"/>
              <a:t>:</a:t>
            </a:r>
            <a:r>
              <a:rPr lang="en-US" sz="2800" b="1" dirty="0" smtClean="0"/>
              <a:t/>
            </a:r>
            <a:br>
              <a:rPr lang="en-US" sz="2800" b="1" dirty="0" smtClean="0"/>
            </a:br>
            <a:endParaRPr lang="ar-SY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600200"/>
            <a:ext cx="9144000" cy="52578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1">
            <a:normAutofit lnSpcReduction="10000"/>
          </a:bodyPr>
          <a:lstStyle/>
          <a:p>
            <a:pPr algn="r" rtl="1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ar-SA" dirty="0" smtClean="0"/>
              <a:t>    </a:t>
            </a:r>
            <a:r>
              <a:rPr lang="ar-SY" dirty="0" smtClean="0"/>
              <a:t>يتلاءم المصاب بسوء التغذية الشديد مع هذه الحالة ، بتغيرات</a:t>
            </a:r>
            <a:r>
              <a:rPr lang="ar-SA" dirty="0" smtClean="0"/>
              <a:t> </a:t>
            </a:r>
            <a:r>
              <a:rPr lang="ar-SY" dirty="0" smtClean="0"/>
              <a:t>وظيفية تساعده على التكيف مع وضعه ،</a:t>
            </a:r>
            <a:endParaRPr lang="ar-SA" dirty="0" smtClean="0"/>
          </a:p>
          <a:p>
            <a:pPr algn="r" rtl="1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ar-SY" dirty="0" smtClean="0"/>
              <a:t>تتناقص وظائف الأعضاء،</a:t>
            </a:r>
            <a:endParaRPr lang="ar-SA" dirty="0" smtClean="0"/>
          </a:p>
          <a:p>
            <a:pPr algn="r" rtl="1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ar-SY" dirty="0" smtClean="0"/>
              <a:t>تضمر العضلات،</a:t>
            </a:r>
            <a:endParaRPr lang="ar-SA" dirty="0" smtClean="0"/>
          </a:p>
          <a:p>
            <a:pPr algn="r" rtl="1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ar-SY" dirty="0" smtClean="0"/>
              <a:t>يتوقف النمو ، </a:t>
            </a:r>
            <a:endParaRPr lang="ar-SA" dirty="0" smtClean="0"/>
          </a:p>
          <a:p>
            <a:pPr algn="r" rtl="1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ar-SY" b="1" dirty="0" smtClean="0"/>
              <a:t>إذا تعرض المريض  لشدات استقلابية او إنتانية ،ولم يصحح العوز الغذائي  فسرعان مايفشل هذا التكيف ، وتتدهور الحالة إلى الموت .</a:t>
            </a:r>
            <a:endParaRPr lang="en-US" b="1" dirty="0" smtClean="0"/>
          </a:p>
          <a:p>
            <a:pPr algn="r" rtl="1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ar-SY" dirty="0" smtClean="0"/>
              <a:t> </a:t>
            </a:r>
            <a:r>
              <a:rPr lang="ar-SA" b="1" dirty="0" smtClean="0"/>
              <a:t>  </a:t>
            </a:r>
            <a:r>
              <a:rPr lang="ar-SY" dirty="0" smtClean="0"/>
              <a:t>وإن فهم هذه </a:t>
            </a:r>
            <a:r>
              <a:rPr lang="ar-SY" dirty="0" err="1" smtClean="0"/>
              <a:t>التبدلات</a:t>
            </a:r>
            <a:r>
              <a:rPr lang="ar-SY" dirty="0" smtClean="0"/>
              <a:t> مهم جداً في اختيار التدبير المناسب لسوء التغذية الشديد.</a:t>
            </a:r>
            <a:endParaRPr lang="en-US" b="1" dirty="0" smtClean="0"/>
          </a:p>
          <a:p>
            <a:pPr algn="r" rtl="1" eaLnBrk="1" fontAlgn="auto" hangingPunct="1">
              <a:spcAft>
                <a:spcPts val="0"/>
              </a:spcAft>
              <a:defRPr/>
            </a:pPr>
            <a:endParaRPr lang="ar-SY" dirty="0"/>
          </a:p>
        </p:txBody>
      </p:sp>
      <p:pic>
        <p:nvPicPr>
          <p:cNvPr id="29700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6350" y="23794"/>
            <a:ext cx="91567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417638"/>
          </a:xfr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ar-SY" dirty="0" smtClean="0"/>
              <a:t>الفعالية</a:t>
            </a:r>
            <a:endParaRPr lang="ar-SY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428750"/>
            <a:ext cx="9144000" cy="542925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1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ar-SY" dirty="0" smtClean="0"/>
              <a:t>يبدو ساكناً ، لا يتحرك إلا لضرورة ،لا يبتسم ، ولا </a:t>
            </a:r>
            <a:r>
              <a:rPr lang="ar-SY" dirty="0" err="1" smtClean="0"/>
              <a:t>يرتكس</a:t>
            </a:r>
            <a:r>
              <a:rPr lang="ar-SY" dirty="0" smtClean="0"/>
              <a:t> لمحيطه ،وكأنه يحافظ على أدنى صرف لقدرته </a:t>
            </a:r>
            <a:r>
              <a:rPr lang="ar-SY" dirty="0" err="1" smtClean="0"/>
              <a:t>الحرورية</a:t>
            </a:r>
            <a:r>
              <a:rPr lang="ar-SY" dirty="0" smtClean="0"/>
              <a:t> . ومن هنا يجب عدم إنهاكه بأي حركات غير ضرورية .وكذلك الاهتمام بحاجاته ،فهو لا يشكو ولا يبكي .</a:t>
            </a:r>
            <a:endParaRPr lang="en-US" b="1" dirty="0" smtClean="0"/>
          </a:p>
          <a:p>
            <a:pPr eaLnBrk="1" fontAlgn="auto" hangingPunct="1">
              <a:spcAft>
                <a:spcPts val="0"/>
              </a:spcAft>
              <a:defRPr/>
            </a:pPr>
            <a:endParaRPr lang="ar-SY" dirty="0"/>
          </a:p>
        </p:txBody>
      </p:sp>
      <p:pic>
        <p:nvPicPr>
          <p:cNvPr id="4" name="Picture 3" descr="Picture 670.jpg"/>
          <p:cNvPicPr>
            <a:picLocks noChangeAspect="1"/>
          </p:cNvPicPr>
          <p:nvPr/>
        </p:nvPicPr>
        <p:blipFill>
          <a:blip r:embed="rId2" cstate="print">
            <a:lum bright="20000"/>
          </a:blip>
          <a:stretch>
            <a:fillRect/>
          </a:stretch>
        </p:blipFill>
        <p:spPr>
          <a:xfrm>
            <a:off x="285720" y="3929066"/>
            <a:ext cx="2571768" cy="285752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Picture 6"/>
          <p:cNvPicPr>
            <a:picLocks noChangeAspect="1" noChangeArrowheads="1"/>
          </p:cNvPicPr>
          <p:nvPr/>
        </p:nvPicPr>
        <p:blipFill>
          <a:blip r:embed="rId3" cstate="print">
            <a:lum/>
          </a:blip>
          <a:srcRect/>
          <a:stretch>
            <a:fillRect/>
          </a:stretch>
        </p:blipFill>
        <p:spPr>
          <a:xfrm>
            <a:off x="4214810" y="3929066"/>
            <a:ext cx="3857652" cy="292893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0726" name="Picture 8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6350" y="0"/>
            <a:ext cx="91567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571625"/>
          </a:xfr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ar-SY" dirty="0" smtClean="0"/>
              <a:t>الجملة القلبية الوعائية</a:t>
            </a:r>
            <a:r>
              <a:rPr lang="ar-SY" b="1" i="1" dirty="0" smtClean="0"/>
              <a:t> </a:t>
            </a:r>
            <a:endParaRPr lang="ar-SY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600200"/>
            <a:ext cx="9144000" cy="52578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1">
            <a:normAutofit/>
          </a:bodyPr>
          <a:lstStyle/>
          <a:p>
            <a:pPr algn="r" rtl="1" eaLnBrk="1" fontAlgn="auto" hangingPunct="1">
              <a:spcAft>
                <a:spcPts val="0"/>
              </a:spcAft>
              <a:defRPr/>
            </a:pPr>
            <a:r>
              <a:rPr lang="ar-SY" dirty="0" smtClean="0"/>
              <a:t>ينقص نتاج القلب إلى النصف، </a:t>
            </a:r>
            <a:endParaRPr lang="ar-SA" dirty="0" smtClean="0"/>
          </a:p>
          <a:p>
            <a:pPr algn="r" rtl="1" eaLnBrk="1" fontAlgn="auto" hangingPunct="1">
              <a:spcAft>
                <a:spcPts val="0"/>
              </a:spcAft>
              <a:defRPr/>
            </a:pPr>
            <a:r>
              <a:rPr lang="ar-SA" dirty="0" smtClean="0"/>
              <a:t>ي</a:t>
            </a:r>
            <a:r>
              <a:rPr lang="ar-SY" dirty="0" smtClean="0"/>
              <a:t>تباطؤ جريان الدم ،</a:t>
            </a:r>
            <a:endParaRPr lang="ar-SA" dirty="0" smtClean="0"/>
          </a:p>
          <a:p>
            <a:pPr algn="r" rtl="1" eaLnBrk="1" fontAlgn="auto" hangingPunct="1">
              <a:spcAft>
                <a:spcPts val="0"/>
              </a:spcAft>
              <a:defRPr/>
            </a:pPr>
            <a:r>
              <a:rPr lang="ar-SY" dirty="0" smtClean="0"/>
              <a:t>تضعف الوظيفة التقلصية والنقلية للعضلة القلبية ، </a:t>
            </a:r>
            <a:endParaRPr lang="ar-SA" dirty="0" smtClean="0"/>
          </a:p>
          <a:p>
            <a:pPr algn="r" rtl="1" eaLnBrk="1" fontAlgn="auto" hangingPunct="1">
              <a:spcAft>
                <a:spcPts val="0"/>
              </a:spcAft>
              <a:defRPr/>
            </a:pPr>
            <a:r>
              <a:rPr lang="ar-SA" b="1" dirty="0" smtClean="0"/>
              <a:t>إعطاء السوائل الويدية</a:t>
            </a:r>
          </a:p>
          <a:p>
            <a:pPr algn="r" rtl="1" eaLnBrk="1" fontAlgn="auto" hangingPunct="1">
              <a:spcAft>
                <a:spcPts val="0"/>
              </a:spcAft>
              <a:defRPr/>
            </a:pPr>
            <a:r>
              <a:rPr lang="ar-SY" dirty="0" smtClean="0"/>
              <a:t>ومن هنا أهمية عدم الإفراط في إعطاء السوائل الوريدية ونقل الدم لكي لا تنكسر المعاوضة القلبية . </a:t>
            </a:r>
            <a:endParaRPr lang="en-US" dirty="0" smtClean="0"/>
          </a:p>
          <a:p>
            <a:pPr algn="r" rtl="1" eaLnBrk="1" fontAlgn="auto" hangingPunct="1">
              <a:spcAft>
                <a:spcPts val="0"/>
              </a:spcAft>
              <a:defRPr/>
            </a:pPr>
            <a:endParaRPr lang="ar-SY" dirty="0"/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 cstate="print">
            <a:lum/>
          </a:blip>
          <a:srcRect/>
          <a:stretch>
            <a:fillRect/>
          </a:stretch>
        </p:blipFill>
        <p:spPr>
          <a:xfrm>
            <a:off x="2071670" y="4869160"/>
            <a:ext cx="2418427" cy="198883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1749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6350" y="0"/>
            <a:ext cx="91567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571625"/>
          </a:xfr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ar-SY" dirty="0" smtClean="0"/>
              <a:t>الوظيفة الكلوية</a:t>
            </a:r>
            <a:endParaRPr lang="ar-SY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600200"/>
            <a:ext cx="9144000" cy="52578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1">
            <a:normAutofit fontScale="77500" lnSpcReduction="20000"/>
          </a:bodyPr>
          <a:lstStyle/>
          <a:p>
            <a:pPr algn="r" rtl="1" eaLnBrk="1" fontAlgn="auto" hangingPunct="1">
              <a:spcAft>
                <a:spcPts val="0"/>
              </a:spcAft>
              <a:defRPr/>
            </a:pPr>
            <a:r>
              <a:rPr lang="ar-SY" b="1" dirty="0" smtClean="0"/>
              <a:t>يتناقص الجريان الدموي للكلية ،</a:t>
            </a:r>
            <a:endParaRPr lang="ar-SA" b="1" dirty="0" smtClean="0"/>
          </a:p>
          <a:p>
            <a:pPr algn="r" rtl="1" eaLnBrk="1" fontAlgn="auto" hangingPunct="1">
              <a:spcAft>
                <a:spcPts val="0"/>
              </a:spcAft>
              <a:defRPr/>
            </a:pPr>
            <a:r>
              <a:rPr lang="ar-SY" dirty="0" smtClean="0"/>
              <a:t>ينخفض معدل الرشح الكبي ،</a:t>
            </a:r>
            <a:endParaRPr lang="ar-SA" dirty="0" smtClean="0"/>
          </a:p>
          <a:p>
            <a:pPr algn="r" rtl="1" eaLnBrk="1" fontAlgn="auto" hangingPunct="1">
              <a:spcAft>
                <a:spcPts val="0"/>
              </a:spcAft>
              <a:defRPr/>
            </a:pPr>
            <a:r>
              <a:rPr lang="ar-SY" dirty="0" smtClean="0"/>
              <a:t>ينقص إطراح الحمض ،</a:t>
            </a:r>
            <a:endParaRPr lang="ar-SA" dirty="0" smtClean="0"/>
          </a:p>
          <a:p>
            <a:pPr algn="r" rtl="1" eaLnBrk="1" fontAlgn="auto" hangingPunct="1">
              <a:spcAft>
                <a:spcPts val="0"/>
              </a:spcAft>
              <a:defRPr/>
            </a:pPr>
            <a:r>
              <a:rPr lang="ar-SA" dirty="0" smtClean="0"/>
              <a:t>ت</a:t>
            </a:r>
            <a:r>
              <a:rPr lang="ar-SY" dirty="0" smtClean="0"/>
              <a:t>نقص قدرة الكلية على التركيز ،</a:t>
            </a:r>
            <a:endParaRPr lang="ar-SA" dirty="0" smtClean="0"/>
          </a:p>
          <a:p>
            <a:pPr algn="r" rtl="1" eaLnBrk="1" fontAlgn="auto" hangingPunct="1">
              <a:spcAft>
                <a:spcPts val="0"/>
              </a:spcAft>
              <a:defRPr/>
            </a:pPr>
            <a:r>
              <a:rPr lang="ar-SY" dirty="0" smtClean="0"/>
              <a:t>يتأذى إطراح الصوديوم.</a:t>
            </a:r>
            <a:endParaRPr lang="ar-SA" dirty="0" smtClean="0"/>
          </a:p>
          <a:p>
            <a:pPr algn="r" rtl="1" eaLnBrk="1" fontAlgn="auto" hangingPunct="1">
              <a:spcAft>
                <a:spcPts val="0"/>
              </a:spcAft>
              <a:defRPr/>
            </a:pPr>
            <a:r>
              <a:rPr lang="ar-SY" b="1" dirty="0" smtClean="0"/>
              <a:t>ومن هنا أهمية عدم إعطاء محاليل غذائية مفرطة الحلولية، وعالية البروتين في المرحلة الباكرة للعلاج.</a:t>
            </a:r>
            <a:endParaRPr lang="en-US" b="1" dirty="0" smtClean="0"/>
          </a:p>
          <a:p>
            <a:pPr algn="r" rtl="1" eaLnBrk="1" fontAlgn="auto" hangingPunct="1">
              <a:spcAft>
                <a:spcPts val="0"/>
              </a:spcAft>
              <a:defRPr/>
            </a:pPr>
            <a:r>
              <a:rPr lang="ar-SY" dirty="0" smtClean="0"/>
              <a:t>وإن عدم القدرة على </a:t>
            </a:r>
            <a:r>
              <a:rPr lang="ar-SY" dirty="0" err="1" smtClean="0"/>
              <a:t>إطراح</a:t>
            </a:r>
            <a:r>
              <a:rPr lang="ar-SY" dirty="0" smtClean="0"/>
              <a:t> الحمض الزائد يعود بجزء منه إلى نقص مجمل الفسفور في البدن ، وهذا ما يشجع استعمال حليب البقر في المعالجة لغناه بالفسفور.</a:t>
            </a:r>
            <a:endParaRPr lang="en-US" b="1" dirty="0" smtClean="0"/>
          </a:p>
          <a:p>
            <a:pPr algn="r" rtl="1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ar-SY" dirty="0" smtClean="0"/>
              <a:t> </a:t>
            </a:r>
            <a:endParaRPr lang="en-US" b="1" dirty="0" smtClean="0"/>
          </a:p>
          <a:p>
            <a:pPr algn="r" rtl="1" eaLnBrk="1" fontAlgn="auto" hangingPunct="1">
              <a:spcAft>
                <a:spcPts val="0"/>
              </a:spcAft>
              <a:defRPr/>
            </a:pPr>
            <a:r>
              <a:rPr lang="ar-SY" dirty="0" smtClean="0"/>
              <a:t>المريض  الطبيعي يطرح الصوديوم بأكثر من 30 ضعف من المريض  المصاب بسوء تغذية شديد ، إذا تعرضا لفرط حمل دوراني.</a:t>
            </a:r>
            <a:endParaRPr lang="en-US" b="1" dirty="0" smtClean="0"/>
          </a:p>
          <a:p>
            <a:pPr algn="r" rtl="1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ar-SY" dirty="0" smtClean="0"/>
              <a:t> </a:t>
            </a:r>
            <a:endParaRPr lang="en-US" b="1" dirty="0" smtClean="0"/>
          </a:p>
          <a:p>
            <a:pPr algn="r" rtl="1" eaLnBrk="1" fontAlgn="auto" hangingPunct="1">
              <a:spcAft>
                <a:spcPts val="0"/>
              </a:spcAft>
              <a:defRPr/>
            </a:pPr>
            <a:endParaRPr lang="ar-SY" dirty="0"/>
          </a:p>
        </p:txBody>
      </p:sp>
      <p:pic>
        <p:nvPicPr>
          <p:cNvPr id="32772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6350" y="0"/>
            <a:ext cx="91567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571625"/>
          </a:xfr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ar-SY" dirty="0" smtClean="0"/>
              <a:t>التكيف المعوي</a:t>
            </a:r>
            <a:endParaRPr lang="ar-SY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600200"/>
            <a:ext cx="9144000" cy="52578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1">
            <a:normAutofit/>
          </a:bodyPr>
          <a:lstStyle/>
          <a:p>
            <a:pPr algn="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b="1" dirty="0" smtClean="0"/>
              <a:t> </a:t>
            </a:r>
          </a:p>
          <a:p>
            <a:pPr algn="r" eaLnBrk="1" fontAlgn="auto" hangingPunct="1">
              <a:spcAft>
                <a:spcPts val="0"/>
              </a:spcAft>
              <a:defRPr/>
            </a:pPr>
            <a:r>
              <a:rPr lang="ar-SY" b="1" dirty="0" smtClean="0"/>
              <a:t>تتناقص الوظيفة الخمائرية المعوية ، </a:t>
            </a:r>
            <a:endParaRPr lang="ar-SA" b="1" dirty="0" smtClean="0"/>
          </a:p>
          <a:p>
            <a:pPr algn="r" eaLnBrk="1" fontAlgn="auto" hangingPunct="1">
              <a:spcAft>
                <a:spcPts val="0"/>
              </a:spcAft>
              <a:defRPr/>
            </a:pPr>
            <a:r>
              <a:rPr lang="ar-SY" dirty="0" smtClean="0"/>
              <a:t>تبقى القدرة على امتصاص اللاكتوز ،</a:t>
            </a:r>
            <a:endParaRPr lang="ar-SA" dirty="0" smtClean="0"/>
          </a:p>
          <a:p>
            <a:pPr algn="r" eaLnBrk="1" fontAlgn="auto" hangingPunct="1">
              <a:spcAft>
                <a:spcPts val="0"/>
              </a:spcAft>
              <a:defRPr/>
            </a:pPr>
            <a:r>
              <a:rPr lang="ar-SY" dirty="0" smtClean="0"/>
              <a:t>لا حاجة لاستعمال حليب خال اللاكتوز بشكل عام ، </a:t>
            </a:r>
            <a:endParaRPr lang="ar-SA" dirty="0" smtClean="0"/>
          </a:p>
          <a:p>
            <a:pPr algn="r" eaLnBrk="1" fontAlgn="auto" hangingPunct="1">
              <a:spcAft>
                <a:spcPts val="0"/>
              </a:spcAft>
              <a:defRPr/>
            </a:pPr>
            <a:r>
              <a:rPr lang="ar-SY" b="1" dirty="0" smtClean="0"/>
              <a:t>للتغلب على مشكلة الإسهال </a:t>
            </a:r>
            <a:endParaRPr lang="ar-SA" b="1" dirty="0" smtClean="0"/>
          </a:p>
          <a:p>
            <a:pPr algn="r" eaLnBrk="1" fontAlgn="auto" hangingPunct="1">
              <a:spcAft>
                <a:spcPts val="0"/>
              </a:spcAft>
              <a:defRPr/>
            </a:pPr>
            <a:r>
              <a:rPr lang="ar-SY" dirty="0" smtClean="0"/>
              <a:t>تعطى الوجبات بشكل كميات صغيرة متكررة .</a:t>
            </a:r>
            <a:endParaRPr lang="en-US" b="1" dirty="0" smtClean="0"/>
          </a:p>
          <a:p>
            <a:pPr algn="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ar-SY" dirty="0" smtClean="0"/>
              <a:t> </a:t>
            </a:r>
            <a:endParaRPr lang="en-US" b="1" dirty="0" smtClean="0"/>
          </a:p>
          <a:p>
            <a:pPr algn="r" eaLnBrk="1" fontAlgn="auto" hangingPunct="1">
              <a:spcAft>
                <a:spcPts val="0"/>
              </a:spcAft>
              <a:defRPr/>
            </a:pPr>
            <a:endParaRPr lang="ar-SY" dirty="0"/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 cstate="print">
            <a:lum/>
          </a:blip>
          <a:srcRect/>
          <a:stretch>
            <a:fillRect/>
          </a:stretch>
        </p:blipFill>
        <p:spPr>
          <a:xfrm>
            <a:off x="-24617" y="5021395"/>
            <a:ext cx="3156457" cy="186518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3797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6350" y="0"/>
            <a:ext cx="91567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571625"/>
          </a:xfr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ar-SY" dirty="0" smtClean="0"/>
              <a:t>الوظيفة الغد</a:t>
            </a:r>
            <a:r>
              <a:rPr lang="ar-SA" dirty="0" err="1" smtClean="0"/>
              <a:t>ية</a:t>
            </a:r>
            <a:r>
              <a:rPr lang="ar-SA" dirty="0" smtClean="0"/>
              <a:t> </a:t>
            </a:r>
            <a:endParaRPr lang="ar-SY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600200"/>
            <a:ext cx="9144000" cy="52578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1">
            <a:normAutofit lnSpcReduction="10000"/>
          </a:bodyPr>
          <a:lstStyle/>
          <a:p>
            <a:pPr algn="r" rtl="1" eaLnBrk="1" fontAlgn="auto" hangingPunct="1">
              <a:spcAft>
                <a:spcPts val="0"/>
              </a:spcAft>
              <a:defRPr/>
            </a:pPr>
            <a:r>
              <a:rPr lang="ar-SY" b="1" dirty="0" smtClean="0"/>
              <a:t>تنقص بعض </a:t>
            </a:r>
            <a:r>
              <a:rPr lang="ar-SY" b="1" dirty="0" err="1" smtClean="0"/>
              <a:t>الهرمونات</a:t>
            </a:r>
            <a:r>
              <a:rPr lang="ar-SY" b="1" dirty="0" smtClean="0"/>
              <a:t> مثل :</a:t>
            </a:r>
            <a:endParaRPr lang="en-US" b="1" dirty="0" smtClean="0"/>
          </a:p>
          <a:p>
            <a:pPr algn="r" rtl="1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ar-SY" dirty="0" smtClean="0"/>
              <a:t>-الأنسولين: حيث يكثر لديهم عدم تحمل السكر.</a:t>
            </a:r>
            <a:endParaRPr lang="en-US" b="1" dirty="0" smtClean="0"/>
          </a:p>
          <a:p>
            <a:pPr algn="r" rtl="1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ar-SY" dirty="0" smtClean="0"/>
              <a:t>-</a:t>
            </a:r>
            <a:r>
              <a:rPr lang="ar-SY" dirty="0" err="1" smtClean="0"/>
              <a:t>هرمونات</a:t>
            </a:r>
            <a:r>
              <a:rPr lang="ar-SY" dirty="0" smtClean="0"/>
              <a:t> </a:t>
            </a:r>
            <a:r>
              <a:rPr lang="ar-SY" dirty="0" err="1" smtClean="0"/>
              <a:t>الدرق</a:t>
            </a:r>
            <a:r>
              <a:rPr lang="ar-SY" dirty="0" smtClean="0"/>
              <a:t>.</a:t>
            </a:r>
            <a:endParaRPr lang="en-US" b="1" dirty="0" smtClean="0"/>
          </a:p>
          <a:p>
            <a:pPr algn="r" rtl="1" eaLnBrk="1" fontAlgn="auto" hangingPunct="1">
              <a:spcAft>
                <a:spcPts val="0"/>
              </a:spcAft>
              <a:defRPr/>
            </a:pPr>
            <a:r>
              <a:rPr lang="ar-SY" b="1" dirty="0" smtClean="0"/>
              <a:t>ويزيد تركيز بعضها مثل :</a:t>
            </a:r>
            <a:endParaRPr lang="en-US" b="1" dirty="0" smtClean="0"/>
          </a:p>
          <a:p>
            <a:pPr algn="r" rtl="1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ar-SY" dirty="0" smtClean="0"/>
              <a:t>-</a:t>
            </a:r>
            <a:r>
              <a:rPr lang="ar-SY" dirty="0" err="1" smtClean="0"/>
              <a:t>الكورتيزول</a:t>
            </a:r>
            <a:r>
              <a:rPr lang="ar-SY" dirty="0" smtClean="0"/>
              <a:t> : ولذلك </a:t>
            </a:r>
            <a:r>
              <a:rPr lang="ar-SY" sz="3600" b="1" i="1" dirty="0" smtClean="0">
                <a:ln>
                  <a:solidFill>
                    <a:schemeClr val="tx1"/>
                  </a:solidFill>
                  <a:prstDash val="sysDot"/>
                </a:ln>
                <a:solidFill>
                  <a:srgbClr val="FF0000"/>
                </a:solidFill>
              </a:rPr>
              <a:t>لا تعطى </a:t>
            </a:r>
            <a:r>
              <a:rPr lang="ar-SY" sz="3600" b="1" i="1" dirty="0" err="1" smtClean="0">
                <a:ln>
                  <a:solidFill>
                    <a:schemeClr val="tx1"/>
                  </a:solidFill>
                  <a:prstDash val="sysDot"/>
                </a:ln>
                <a:solidFill>
                  <a:srgbClr val="FF0000"/>
                </a:solidFill>
              </a:rPr>
              <a:t>الستيروئيدات</a:t>
            </a:r>
            <a:r>
              <a:rPr lang="ar-SY" sz="3600" b="1" i="1" dirty="0" smtClean="0">
                <a:ln>
                  <a:solidFill>
                    <a:schemeClr val="tx1"/>
                  </a:solidFill>
                  <a:prstDash val="sysDot"/>
                </a:ln>
                <a:solidFill>
                  <a:srgbClr val="FF0000"/>
                </a:solidFill>
              </a:rPr>
              <a:t> لمرضى سوء التغذية ،بحجة زيادة شهيتهم وتحسين حالتهم العامة ،لأن ذلك </a:t>
            </a:r>
            <a:r>
              <a:rPr lang="ar-SY" sz="3600" b="1" i="1" dirty="0" err="1" smtClean="0">
                <a:ln>
                  <a:solidFill>
                    <a:schemeClr val="tx1"/>
                  </a:solidFill>
                  <a:prstDash val="sysDot"/>
                </a:ln>
                <a:solidFill>
                  <a:srgbClr val="FF0000"/>
                </a:solidFill>
              </a:rPr>
              <a:t>سيفاقم</a:t>
            </a:r>
            <a:r>
              <a:rPr lang="ar-SY" sz="3600" b="1" i="1" dirty="0" smtClean="0">
                <a:ln>
                  <a:solidFill>
                    <a:schemeClr val="tx1"/>
                  </a:solidFill>
                  <a:prstDash val="sysDot"/>
                </a:ln>
                <a:solidFill>
                  <a:srgbClr val="FF0000"/>
                </a:solidFill>
              </a:rPr>
              <a:t> التوازن </a:t>
            </a:r>
            <a:r>
              <a:rPr lang="ar-SY" sz="3600" b="1" i="1" dirty="0" err="1" smtClean="0">
                <a:ln>
                  <a:solidFill>
                    <a:schemeClr val="tx1"/>
                  </a:solidFill>
                  <a:prstDash val="sysDot"/>
                </a:ln>
                <a:solidFill>
                  <a:srgbClr val="FF0000"/>
                </a:solidFill>
              </a:rPr>
              <a:t>الآزوتي</a:t>
            </a:r>
            <a:r>
              <a:rPr lang="ar-SY" sz="3600" b="1" i="1" dirty="0" smtClean="0">
                <a:ln>
                  <a:solidFill>
                    <a:schemeClr val="tx1"/>
                  </a:solidFill>
                  <a:prstDash val="sysDot"/>
                </a:ln>
                <a:solidFill>
                  <a:srgbClr val="FF0000"/>
                </a:solidFill>
              </a:rPr>
              <a:t> السلبي ،</a:t>
            </a:r>
            <a:r>
              <a:rPr lang="ar-SY" sz="3600" b="1" i="1" dirty="0" err="1" smtClean="0">
                <a:ln>
                  <a:solidFill>
                    <a:schemeClr val="tx1"/>
                  </a:solidFill>
                  <a:prstDash val="sysDot"/>
                </a:ln>
                <a:solidFill>
                  <a:srgbClr val="FF0000"/>
                </a:solidFill>
              </a:rPr>
              <a:t>ويفاقم</a:t>
            </a:r>
            <a:r>
              <a:rPr lang="ar-SY" sz="3600" b="1" i="1" dirty="0" smtClean="0">
                <a:ln>
                  <a:solidFill>
                    <a:schemeClr val="tx1"/>
                  </a:solidFill>
                  <a:prstDash val="sysDot"/>
                </a:ln>
                <a:solidFill>
                  <a:srgbClr val="FF0000"/>
                </a:solidFill>
              </a:rPr>
              <a:t> المشكلة </a:t>
            </a:r>
            <a:r>
              <a:rPr lang="ar-SY" dirty="0" smtClean="0"/>
              <a:t>.</a:t>
            </a:r>
            <a:endParaRPr lang="en-US" b="1" dirty="0" smtClean="0"/>
          </a:p>
          <a:p>
            <a:pPr algn="r" rtl="1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ar-SY" dirty="0" smtClean="0"/>
              <a:t>-هرمون النمو.</a:t>
            </a:r>
            <a:endParaRPr lang="en-US" b="1" dirty="0" smtClean="0"/>
          </a:p>
          <a:p>
            <a:pPr algn="r" rtl="1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ar-SY" dirty="0" smtClean="0"/>
              <a:t>-الهرمون المضاد للإدرار.</a:t>
            </a:r>
            <a:endParaRPr lang="en-US" b="1" dirty="0" smtClean="0"/>
          </a:p>
          <a:p>
            <a:pPr algn="r" rtl="1" eaLnBrk="1" fontAlgn="auto" hangingPunct="1">
              <a:spcAft>
                <a:spcPts val="0"/>
              </a:spcAft>
              <a:defRPr/>
            </a:pPr>
            <a:endParaRPr lang="ar-SY" dirty="0"/>
          </a:p>
        </p:txBody>
      </p:sp>
      <p:pic>
        <p:nvPicPr>
          <p:cNvPr id="34820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6350" y="0"/>
            <a:ext cx="91567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571625"/>
          </a:xfr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ar-SY" dirty="0" err="1" smtClean="0"/>
              <a:t>استقلاب</a:t>
            </a:r>
            <a:r>
              <a:rPr lang="ar-SY" dirty="0" smtClean="0"/>
              <a:t> </a:t>
            </a:r>
            <a:r>
              <a:rPr lang="ar-SY" dirty="0" err="1" smtClean="0"/>
              <a:t>الشوارد</a:t>
            </a:r>
            <a:endParaRPr lang="ar-SY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600200"/>
            <a:ext cx="9144000" cy="52578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1">
            <a:normAutofit/>
          </a:bodyPr>
          <a:lstStyle/>
          <a:p>
            <a:pPr algn="r" rtl="1" eaLnBrk="1" fontAlgn="auto" hangingPunct="1">
              <a:spcAft>
                <a:spcPts val="0"/>
              </a:spcAft>
              <a:defRPr/>
            </a:pPr>
            <a:r>
              <a:rPr lang="ar-SA" dirty="0" smtClean="0"/>
              <a:t>تنقص وظيفة</a:t>
            </a:r>
            <a:r>
              <a:rPr lang="ar-SY" dirty="0" smtClean="0"/>
              <a:t>"</a:t>
            </a:r>
            <a:r>
              <a:rPr lang="ar-SY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مضخة الصوديوم</a:t>
            </a:r>
            <a:r>
              <a:rPr lang="en-US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	sodium pump</a:t>
            </a:r>
            <a:r>
              <a:rPr lang="ar-SY" dirty="0" smtClean="0"/>
              <a:t>"بالحفاظ على </a:t>
            </a:r>
            <a:r>
              <a:rPr lang="ar-SY" dirty="0" err="1" smtClean="0"/>
              <a:t>ال</a:t>
            </a:r>
            <a:r>
              <a:rPr lang="ar-SA" dirty="0" smtClean="0"/>
              <a:t>م</a:t>
            </a:r>
            <a:r>
              <a:rPr lang="ar-SY" dirty="0" smtClean="0"/>
              <a:t>مال المناسب لتراكيز الصوديوم والبوتاسيوم في الخلايا ،</a:t>
            </a:r>
            <a:endParaRPr lang="ar-SA" dirty="0" smtClean="0"/>
          </a:p>
          <a:p>
            <a:pPr algn="r" rtl="1" eaLnBrk="1" fontAlgn="auto" hangingPunct="1">
              <a:spcAft>
                <a:spcPts val="0"/>
              </a:spcAft>
              <a:defRPr/>
            </a:pPr>
            <a:r>
              <a:rPr lang="ar-SY" dirty="0" smtClean="0"/>
              <a:t> مما يراكم الصوديوم داخل الخلايا،</a:t>
            </a:r>
            <a:endParaRPr lang="ar-SA" dirty="0" smtClean="0"/>
          </a:p>
          <a:p>
            <a:pPr algn="r" rtl="1" eaLnBrk="1" fontAlgn="auto" hangingPunct="1">
              <a:spcAft>
                <a:spcPts val="0"/>
              </a:spcAft>
              <a:defRPr/>
            </a:pPr>
            <a:r>
              <a:rPr lang="ar-SY" b="1" dirty="0" smtClean="0"/>
              <a:t>حالما يتحسن الاستقلاب</a:t>
            </a:r>
            <a:r>
              <a:rPr lang="ar-SA" b="1" dirty="0" smtClean="0"/>
              <a:t> يتشكل خطر ؟ </a:t>
            </a:r>
          </a:p>
          <a:p>
            <a:pPr marL="0" indent="0" algn="r" rtl="1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ar-SY" dirty="0" smtClean="0"/>
              <a:t> تعاود المضخة عملها ويتحرك الصوديوم لخارج الخلايا ،ويشكل ذلك عامل خطورة لتطور فرط الحمل الدوراني ،واسترخاء القلب .</a:t>
            </a:r>
            <a:endParaRPr lang="en-US" b="1" dirty="0" smtClean="0"/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 cstate="print">
            <a:lum/>
          </a:blip>
          <a:srcRect/>
          <a:stretch>
            <a:fillRect/>
          </a:stretch>
        </p:blipFill>
        <p:spPr>
          <a:xfrm>
            <a:off x="10941" y="4809703"/>
            <a:ext cx="2487485" cy="206084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5845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6350" y="0"/>
            <a:ext cx="91567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417638"/>
          </a:xfr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ar-SY" dirty="0" err="1" smtClean="0"/>
              <a:t>استقلاب</a:t>
            </a:r>
            <a:r>
              <a:rPr lang="ar-SY" dirty="0" smtClean="0"/>
              <a:t> </a:t>
            </a:r>
            <a:r>
              <a:rPr lang="ar-SY" dirty="0" err="1" smtClean="0"/>
              <a:t>الشوارد</a:t>
            </a:r>
            <a:r>
              <a:rPr lang="ar-SY" b="1" i="1" dirty="0" smtClean="0"/>
              <a:t> </a:t>
            </a:r>
            <a:endParaRPr lang="ar-SY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428750"/>
            <a:ext cx="9144000" cy="542925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1">
            <a:normAutofit/>
          </a:bodyPr>
          <a:lstStyle/>
          <a:p>
            <a:pPr algn="r" eaLnBrk="1" fontAlgn="auto" hangingPunct="1">
              <a:spcAft>
                <a:spcPts val="0"/>
              </a:spcAft>
              <a:defRPr/>
            </a:pPr>
            <a:r>
              <a:rPr lang="ar-SY" dirty="0" smtClean="0"/>
              <a:t>أما مجمل </a:t>
            </a:r>
            <a:r>
              <a:rPr lang="ar-SY" dirty="0" err="1" smtClean="0"/>
              <a:t>البوتاسيوم</a:t>
            </a:r>
            <a:r>
              <a:rPr lang="ar-SY" dirty="0" smtClean="0"/>
              <a:t> فيكون ناقصاً عند المريض  مع سوء التغذية، ويجب تعويضه بشكل كاف ،في بداية المعالجة ، لأنه سينقص مع دخوله للخلايا عند خروج الصوديوم المتراكم فيها .</a:t>
            </a:r>
          </a:p>
          <a:p>
            <a:pPr algn="r" eaLnBrk="1" fontAlgn="auto" hangingPunct="1">
              <a:spcAft>
                <a:spcPts val="0"/>
              </a:spcAft>
              <a:defRPr/>
            </a:pPr>
            <a:endParaRPr lang="ar-SY" dirty="0"/>
          </a:p>
        </p:txBody>
      </p:sp>
      <p:pic>
        <p:nvPicPr>
          <p:cNvPr id="4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43240" y="3643314"/>
            <a:ext cx="3017838" cy="3048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6869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6350" y="0"/>
            <a:ext cx="91567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53000" y="762000"/>
            <a:ext cx="3609975" cy="2705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71600" y="2819400"/>
            <a:ext cx="2571750" cy="3438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مربع نص 5"/>
          <p:cNvSpPr txBox="1"/>
          <p:nvPr/>
        </p:nvSpPr>
        <p:spPr>
          <a:xfrm>
            <a:off x="5486400" y="228600"/>
            <a:ext cx="2209800" cy="38100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dirty="0" smtClean="0"/>
              <a:t>Before </a:t>
            </a:r>
            <a:endParaRPr lang="ar-SY" dirty="0"/>
          </a:p>
        </p:txBody>
      </p:sp>
      <p:sp>
        <p:nvSpPr>
          <p:cNvPr id="7" name="مربع نص 6"/>
          <p:cNvSpPr txBox="1"/>
          <p:nvPr/>
        </p:nvSpPr>
        <p:spPr>
          <a:xfrm>
            <a:off x="1676400" y="2133600"/>
            <a:ext cx="1600200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dirty="0" smtClean="0"/>
              <a:t>After </a:t>
            </a:r>
            <a:endParaRPr lang="ar-SY" dirty="0"/>
          </a:p>
        </p:txBody>
      </p:sp>
      <p:sp>
        <p:nvSpPr>
          <p:cNvPr id="8" name="مربع نص 7"/>
          <p:cNvSpPr txBox="1"/>
          <p:nvPr/>
        </p:nvSpPr>
        <p:spPr>
          <a:xfrm>
            <a:off x="5257800" y="4572000"/>
            <a:ext cx="2895600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sz="2500" b="1" dirty="0" smtClean="0"/>
              <a:t>Hama </a:t>
            </a:r>
            <a:endParaRPr lang="ar-SY" sz="2500" b="1" dirty="0"/>
          </a:p>
        </p:txBody>
      </p:sp>
      <p:pic>
        <p:nvPicPr>
          <p:cNvPr id="9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6350" y="-24"/>
            <a:ext cx="91567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500188"/>
          </a:xfr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ar-SY" dirty="0" smtClean="0"/>
              <a:t>الكبد</a:t>
            </a:r>
            <a:endParaRPr lang="ar-SY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500188"/>
            <a:ext cx="9144000" cy="5357812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1">
            <a:normAutofit/>
          </a:bodyPr>
          <a:lstStyle/>
          <a:p>
            <a:pPr algn="r" eaLnBrk="1" fontAlgn="auto" hangingPunct="1">
              <a:spcAft>
                <a:spcPts val="0"/>
              </a:spcAft>
              <a:defRPr/>
            </a:pPr>
            <a:r>
              <a:rPr lang="ar-SY" b="1" dirty="0" smtClean="0"/>
              <a:t>يتناقص تركيب كل البروتينات </a:t>
            </a:r>
            <a:r>
              <a:rPr lang="ar-SA" b="1" dirty="0" smtClean="0"/>
              <a:t>.</a:t>
            </a:r>
          </a:p>
          <a:p>
            <a:pPr algn="r" eaLnBrk="1" fontAlgn="auto" hangingPunct="1">
              <a:spcAft>
                <a:spcPts val="0"/>
              </a:spcAft>
              <a:defRPr/>
            </a:pPr>
            <a:endParaRPr lang="ar-SA" dirty="0" smtClean="0"/>
          </a:p>
          <a:p>
            <a:pPr algn="r" eaLnBrk="1" fontAlgn="auto" hangingPunct="1">
              <a:spcAft>
                <a:spcPts val="0"/>
              </a:spcAft>
              <a:defRPr/>
            </a:pPr>
            <a:r>
              <a:rPr lang="ar-SY" dirty="0" smtClean="0"/>
              <a:t> وتنقص قدرة الكبد على تصفية السموم</a:t>
            </a:r>
            <a:r>
              <a:rPr lang="ar-SA" dirty="0" smtClean="0"/>
              <a:t>.</a:t>
            </a:r>
          </a:p>
          <a:p>
            <a:pPr algn="r" eaLnBrk="1" fontAlgn="auto" hangingPunct="1">
              <a:spcAft>
                <a:spcPts val="0"/>
              </a:spcAft>
              <a:defRPr/>
            </a:pPr>
            <a:endParaRPr lang="ar-SA" dirty="0" smtClean="0"/>
          </a:p>
          <a:p>
            <a:pPr algn="r" eaLnBrk="1" fontAlgn="auto" hangingPunct="1">
              <a:spcAft>
                <a:spcPts val="0"/>
              </a:spcAft>
              <a:defRPr/>
            </a:pPr>
            <a:r>
              <a:rPr lang="ar-SY" dirty="0" smtClean="0"/>
              <a:t> وينقص توليد السكر ،مما يعرضهم لنقص سكر الدم .</a:t>
            </a:r>
            <a:endParaRPr lang="ar-SA" dirty="0" smtClean="0"/>
          </a:p>
          <a:p>
            <a:pPr algn="r" eaLnBrk="1" fontAlgn="auto" hangingPunct="1">
              <a:spcAft>
                <a:spcPts val="0"/>
              </a:spcAft>
              <a:defRPr/>
            </a:pPr>
            <a:endParaRPr lang="ar-SA" dirty="0" smtClean="0"/>
          </a:p>
          <a:p>
            <a:pPr algn="r" eaLnBrk="1" fontAlgn="auto" hangingPunct="1">
              <a:spcAft>
                <a:spcPts val="0"/>
              </a:spcAft>
              <a:defRPr/>
            </a:pPr>
            <a:r>
              <a:rPr lang="ar-SA" dirty="0" smtClean="0"/>
              <a:t>ويحدث </a:t>
            </a:r>
            <a:r>
              <a:rPr lang="ar-SA" dirty="0" err="1" smtClean="0"/>
              <a:t>ارتشاح</a:t>
            </a:r>
            <a:r>
              <a:rPr lang="ar-SA" dirty="0" smtClean="0"/>
              <a:t> شحمي في الكبد،في </a:t>
            </a:r>
            <a:r>
              <a:rPr lang="ar-SA" dirty="0" err="1" smtClean="0"/>
              <a:t>الكواشيركور</a:t>
            </a:r>
            <a:r>
              <a:rPr lang="ar-SA" dirty="0" smtClean="0"/>
              <a:t>،ويتضخم الكبد.</a:t>
            </a:r>
            <a:endParaRPr lang="ar-SY" dirty="0"/>
          </a:p>
        </p:txBody>
      </p:sp>
      <p:pic>
        <p:nvPicPr>
          <p:cNvPr id="37892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6350" y="0"/>
            <a:ext cx="91567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571625"/>
          </a:xfr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>
            <a:normAutofit/>
          </a:bodyPr>
          <a:lstStyle/>
          <a:p>
            <a:pPr rtl="1" eaLnBrk="1" fontAlgn="auto" hangingPunct="1">
              <a:spcAft>
                <a:spcPts val="0"/>
              </a:spcAft>
              <a:defRPr/>
            </a:pPr>
            <a:r>
              <a:rPr lang="ar-SY" dirty="0" smtClean="0"/>
              <a:t>تنظيم الحرارة</a:t>
            </a:r>
            <a:endParaRPr lang="ar-SY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571625"/>
            <a:ext cx="9144000" cy="5286375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1">
            <a:normAutofit/>
          </a:bodyPr>
          <a:lstStyle/>
          <a:p>
            <a:pPr algn="r" rtl="1" eaLnBrk="1" fontAlgn="auto" hangingPunct="1">
              <a:spcAft>
                <a:spcPts val="0"/>
              </a:spcAft>
              <a:defRPr/>
            </a:pPr>
            <a:r>
              <a:rPr lang="ar-SY" b="1" dirty="0" smtClean="0"/>
              <a:t>يكون لديهم ميل لانخفاض الحرارة </a:t>
            </a:r>
            <a:endParaRPr lang="ar-SA" b="1" dirty="0" smtClean="0"/>
          </a:p>
          <a:p>
            <a:pPr algn="r" rtl="1" eaLnBrk="1" fontAlgn="auto" hangingPunct="1">
              <a:spcAft>
                <a:spcPts val="0"/>
              </a:spcAft>
              <a:defRPr/>
            </a:pPr>
            <a:endParaRPr lang="ar-SA" dirty="0" smtClean="0"/>
          </a:p>
          <a:p>
            <a:pPr algn="r" rtl="1" eaLnBrk="1" fontAlgn="auto" hangingPunct="1">
              <a:spcAft>
                <a:spcPts val="0"/>
              </a:spcAft>
              <a:defRPr/>
            </a:pPr>
            <a:endParaRPr lang="ar-SA" dirty="0" smtClean="0"/>
          </a:p>
          <a:p>
            <a:pPr algn="r" rtl="1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ar-SA" dirty="0" smtClean="0"/>
          </a:p>
          <a:p>
            <a:pPr algn="r" rtl="1" eaLnBrk="1" fontAlgn="auto" hangingPunct="1">
              <a:spcAft>
                <a:spcPts val="0"/>
              </a:spcAft>
              <a:defRPr/>
            </a:pPr>
            <a:r>
              <a:rPr lang="ar-SY" b="1" dirty="0" smtClean="0"/>
              <a:t>ولكن بالمقابل لا يتحملون الحرارة الزائدة لنقص قدرتهم على </a:t>
            </a:r>
            <a:r>
              <a:rPr lang="ar-SY" b="1" dirty="0" err="1" smtClean="0"/>
              <a:t>التعرق</a:t>
            </a:r>
            <a:r>
              <a:rPr lang="ar-SY" b="1" dirty="0" smtClean="0"/>
              <a:t>.</a:t>
            </a:r>
            <a:endParaRPr lang="en-US" b="1" dirty="0" smtClean="0"/>
          </a:p>
          <a:p>
            <a:pPr algn="r" rtl="1" eaLnBrk="1" fontAlgn="auto" hangingPunct="1">
              <a:spcAft>
                <a:spcPts val="0"/>
              </a:spcAft>
              <a:defRPr/>
            </a:pPr>
            <a:endParaRPr lang="ar-SY" dirty="0"/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0" y="1571612"/>
            <a:ext cx="4143404" cy="214314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0" y="4786322"/>
            <a:ext cx="4286248" cy="207167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8918" name="Picture 8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6350" y="0"/>
            <a:ext cx="91567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428750"/>
          </a:xfr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ar-SY" dirty="0" smtClean="0"/>
              <a:t>الجملة المناعية</a:t>
            </a:r>
            <a:r>
              <a:rPr lang="ar-SY" b="1" i="1" dirty="0" smtClean="0"/>
              <a:t> </a:t>
            </a:r>
            <a:endParaRPr lang="ar-SY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500174"/>
            <a:ext cx="9144000" cy="5357826"/>
          </a:xfrm>
          <a:extLst>
            <a:ext uri="{909E8E84-426E-40DD-AFC4-6F175D3DCCD1}"/>
            <a:ext uri="{91240B29-F687-4F45-9708-019B960494DF}"/>
          </a:extLst>
        </p:spPr>
        <p:txBody>
          <a:bodyPr rtlCol="1">
            <a:normAutofit/>
          </a:bodyPr>
          <a:lstStyle/>
          <a:p>
            <a:pPr algn="r" rtl="1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ar-SY" dirty="0" smtClean="0"/>
              <a:t> </a:t>
            </a:r>
            <a:endParaRPr lang="en-US" b="1" dirty="0" smtClean="0"/>
          </a:p>
          <a:p>
            <a:pPr algn="r" rtl="1" eaLnBrk="1" fontAlgn="auto" hangingPunct="1">
              <a:spcAft>
                <a:spcPts val="0"/>
              </a:spcAft>
              <a:defRPr/>
            </a:pPr>
            <a:r>
              <a:rPr lang="ar-SY" dirty="0" smtClean="0"/>
              <a:t>تصاب الأنسجة اللمفاوية بالضمور كاللوزات والتوتة والعقد </a:t>
            </a:r>
            <a:r>
              <a:rPr lang="ar-SY" dirty="0" err="1" smtClean="0"/>
              <a:t>اللمفية</a:t>
            </a:r>
            <a:r>
              <a:rPr lang="ar-SY" dirty="0" smtClean="0"/>
              <a:t> ،وتنقص الوظائف المناعية الخلوية </a:t>
            </a:r>
            <a:r>
              <a:rPr lang="ar-SA" dirty="0" smtClean="0"/>
              <a:t>خاصة </a:t>
            </a:r>
            <a:r>
              <a:rPr lang="ar-SY" dirty="0" smtClean="0"/>
              <a:t>و</a:t>
            </a:r>
            <a:r>
              <a:rPr lang="ar-SA" dirty="0" smtClean="0"/>
              <a:t>تبقى الاستجابة </a:t>
            </a:r>
            <a:r>
              <a:rPr lang="ar-SA" dirty="0" err="1" smtClean="0"/>
              <a:t>الخلطية</a:t>
            </a:r>
            <a:r>
              <a:rPr lang="ar-SA" dirty="0" smtClean="0"/>
              <a:t> </a:t>
            </a:r>
            <a:r>
              <a:rPr lang="ar-SY" dirty="0" smtClean="0"/>
              <a:t>.</a:t>
            </a:r>
            <a:r>
              <a:rPr lang="ar-SA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لذلك يستطب دوماً التلقيح ضد الحصبة عند القبول في </a:t>
            </a:r>
            <a:r>
              <a:rPr lang="ar-SA" b="1" dirty="0" err="1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المشفى</a:t>
            </a:r>
            <a:r>
              <a:rPr lang="ar-SA" dirty="0" smtClean="0"/>
              <a:t>.</a:t>
            </a:r>
            <a:endParaRPr lang="en-US" b="1" dirty="0" smtClean="0"/>
          </a:p>
          <a:p>
            <a:pPr algn="r" rtl="1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ar-SY" dirty="0" smtClean="0"/>
              <a:t> </a:t>
            </a:r>
            <a:endParaRPr lang="en-US" b="1" dirty="0" smtClean="0"/>
          </a:p>
          <a:p>
            <a:pPr algn="r" rtl="1" eaLnBrk="1" fontAlgn="auto" hangingPunct="1">
              <a:spcAft>
                <a:spcPts val="0"/>
              </a:spcAft>
              <a:defRPr/>
            </a:pPr>
            <a:r>
              <a:rPr lang="ar-SY" dirty="0" smtClean="0"/>
              <a:t>لذلك </a:t>
            </a:r>
            <a:r>
              <a:rPr lang="ar-SY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دوما يجب افتراض وجود الإنتان عند المريض  مع سوء التغذية الشديد.</a:t>
            </a:r>
            <a:endParaRPr lang="en-US" b="1" dirty="0" smtClean="0">
              <a:effectLst>
                <a:glow rad="228600">
                  <a:schemeClr val="accent2">
                    <a:satMod val="175000"/>
                    <a:alpha val="40000"/>
                  </a:schemeClr>
                </a:glow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  <a:p>
            <a:pPr algn="r" rtl="1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ar-SY" dirty="0" smtClean="0"/>
              <a:t> </a:t>
            </a:r>
            <a:endParaRPr lang="en-US" b="1" dirty="0" smtClean="0"/>
          </a:p>
          <a:p>
            <a:pPr algn="r" rtl="1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ar-SY" dirty="0" smtClean="0"/>
              <a:t> </a:t>
            </a:r>
            <a:endParaRPr lang="en-US" b="1" dirty="0" smtClean="0"/>
          </a:p>
          <a:p>
            <a:pPr algn="r" rtl="1" eaLnBrk="1" fontAlgn="auto" hangingPunct="1">
              <a:spcAft>
                <a:spcPts val="0"/>
              </a:spcAft>
              <a:defRPr/>
            </a:pPr>
            <a:endParaRPr lang="ar-SY" dirty="0"/>
          </a:p>
        </p:txBody>
      </p:sp>
      <p:pic>
        <p:nvPicPr>
          <p:cNvPr id="39940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6350" y="0"/>
            <a:ext cx="91567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417638"/>
          </a:xfr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ar-SY" dirty="0" smtClean="0"/>
              <a:t>العضلات</a:t>
            </a:r>
            <a:endParaRPr lang="ar-SY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428750"/>
            <a:ext cx="9144000" cy="542925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1">
            <a:normAutofit/>
          </a:bodyPr>
          <a:lstStyle/>
          <a:p>
            <a:pPr algn="r" rtl="1" eaLnBrk="1" fontAlgn="auto" hangingPunct="1">
              <a:spcAft>
                <a:spcPts val="0"/>
              </a:spcAft>
              <a:defRPr/>
            </a:pPr>
            <a:r>
              <a:rPr lang="ar-SA" b="1" dirty="0" smtClean="0"/>
              <a:t>ضعف عضلي </a:t>
            </a:r>
          </a:p>
          <a:p>
            <a:pPr algn="r" rtl="1" eaLnBrk="1" fontAlgn="auto" hangingPunct="1">
              <a:spcAft>
                <a:spcPts val="0"/>
              </a:spcAft>
              <a:defRPr/>
            </a:pPr>
            <a:r>
              <a:rPr lang="ar-SY" b="1" dirty="0" smtClean="0"/>
              <a:t>تكون عضلات البلعوم ضعيفة </a:t>
            </a:r>
            <a:r>
              <a:rPr lang="ar-SA" b="1" dirty="0" smtClean="0"/>
              <a:t>: بلعوم ، معدة ، مثانة </a:t>
            </a:r>
          </a:p>
          <a:p>
            <a:pPr algn="r" rtl="1" eaLnBrk="1" fontAlgn="auto" hangingPunct="1">
              <a:spcAft>
                <a:spcPts val="0"/>
              </a:spcAft>
              <a:defRPr/>
            </a:pPr>
            <a:r>
              <a:rPr lang="ar-SY" dirty="0" smtClean="0"/>
              <a:t>صعوبة البلع ، </a:t>
            </a:r>
            <a:endParaRPr lang="ar-SA" dirty="0" smtClean="0"/>
          </a:p>
          <a:p>
            <a:pPr algn="r" rtl="1" eaLnBrk="1" fontAlgn="auto" hangingPunct="1">
              <a:spcAft>
                <a:spcPts val="0"/>
              </a:spcAft>
              <a:defRPr/>
            </a:pPr>
            <a:r>
              <a:rPr lang="ar-SY" dirty="0" smtClean="0"/>
              <a:t>انفراغ المعدة بطيئاً ،</a:t>
            </a:r>
            <a:endParaRPr lang="ar-SA" dirty="0" smtClean="0"/>
          </a:p>
          <a:p>
            <a:pPr algn="r" rtl="1" eaLnBrk="1" fontAlgn="auto" hangingPunct="1">
              <a:spcAft>
                <a:spcPts val="0"/>
              </a:spcAft>
              <a:defRPr/>
            </a:pPr>
            <a:r>
              <a:rPr lang="ar-SY" dirty="0" smtClean="0"/>
              <a:t>يلاحظ ركودة المثانة ، مما يؤهب للإنتان البولي </a:t>
            </a:r>
            <a:r>
              <a:rPr lang="ar-SA" dirty="0" smtClean="0"/>
              <a:t>.</a:t>
            </a:r>
            <a:endParaRPr lang="ar-SY" dirty="0"/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2">
                <a:shade val="45000"/>
                <a:satMod val="135000"/>
              </a:schemeClr>
              <a:prstClr val="white"/>
            </a:duotone>
            <a:lum contrast="10000"/>
          </a:blip>
          <a:srcRect/>
          <a:stretch>
            <a:fillRect/>
          </a:stretch>
        </p:blipFill>
        <p:spPr>
          <a:xfrm>
            <a:off x="251520" y="4725144"/>
            <a:ext cx="2654840" cy="199114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40965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6350" y="0"/>
            <a:ext cx="91567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571625"/>
          </a:xfr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ar-SA" dirty="0" smtClean="0"/>
              <a:t>عناصر</a:t>
            </a:r>
            <a:r>
              <a:rPr lang="ar-SY" dirty="0" smtClean="0"/>
              <a:t> البدن</a:t>
            </a:r>
            <a:endParaRPr lang="ar-SY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600200"/>
            <a:ext cx="9144000" cy="52578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1">
            <a:normAutofit/>
          </a:bodyPr>
          <a:lstStyle/>
          <a:p>
            <a:pPr algn="r" rtl="1" eaLnBrk="1" fontAlgn="auto" hangingPunct="1">
              <a:spcAft>
                <a:spcPts val="0"/>
              </a:spcAft>
              <a:defRPr/>
            </a:pPr>
            <a:r>
              <a:rPr lang="ar-SY" dirty="0" smtClean="0"/>
              <a:t>تتناقص جميع</a:t>
            </a:r>
            <a:r>
              <a:rPr lang="ar-SA" dirty="0" smtClean="0"/>
              <a:t> عناصر</a:t>
            </a:r>
            <a:r>
              <a:rPr lang="ar-SY" dirty="0" smtClean="0"/>
              <a:t> البدن ،مثل الزنك والمغنزيوم والمنغنيز والنحاس والبروتينات، ما عدا </a:t>
            </a:r>
            <a:r>
              <a:rPr lang="ar-SA" dirty="0" smtClean="0"/>
              <a:t>اثنان : </a:t>
            </a:r>
          </a:p>
          <a:p>
            <a:pPr algn="r" rtl="1" eaLnBrk="1" fontAlgn="auto" hangingPunct="1">
              <a:spcAft>
                <a:spcPts val="0"/>
              </a:spcAft>
              <a:defRPr/>
            </a:pPr>
            <a:r>
              <a:rPr lang="ar-SY" dirty="0" smtClean="0"/>
              <a:t>الصوديوم كما ذكر سابقاً ،</a:t>
            </a:r>
            <a:endParaRPr lang="ar-SA" dirty="0" smtClean="0"/>
          </a:p>
          <a:p>
            <a:pPr algn="r" rtl="1" eaLnBrk="1" fontAlgn="auto" hangingPunct="1">
              <a:spcAft>
                <a:spcPts val="0"/>
              </a:spcAft>
              <a:defRPr/>
            </a:pPr>
            <a:r>
              <a:rPr lang="ar-SY" dirty="0" smtClean="0"/>
              <a:t>الحديد في الكبد.</a:t>
            </a:r>
            <a:endParaRPr lang="en-US" b="1" dirty="0" smtClean="0"/>
          </a:p>
          <a:p>
            <a:pPr algn="r" rtl="1" eaLnBrk="1" fontAlgn="auto" hangingPunct="1">
              <a:spcAft>
                <a:spcPts val="0"/>
              </a:spcAft>
              <a:defRPr/>
            </a:pPr>
            <a:endParaRPr lang="ar-SY" dirty="0"/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 cstate="print">
            <a:duotone>
              <a:prstClr val="black"/>
              <a:schemeClr val="accent2">
                <a:tint val="45000"/>
                <a:satMod val="400000"/>
              </a:schemeClr>
            </a:duotone>
            <a:lum contrast="30000"/>
          </a:blip>
          <a:srcRect/>
          <a:stretch>
            <a:fillRect/>
          </a:stretch>
        </p:blipFill>
        <p:spPr>
          <a:xfrm>
            <a:off x="0" y="4365104"/>
            <a:ext cx="2251856" cy="229877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417638"/>
          </a:xfr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ar-SA" dirty="0" smtClean="0"/>
              <a:t>الحديد</a:t>
            </a:r>
            <a:endParaRPr lang="ar-SY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428750"/>
            <a:ext cx="9144000" cy="542925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1">
            <a:normAutofit fontScale="85000" lnSpcReduction="20000"/>
          </a:bodyPr>
          <a:lstStyle/>
          <a:p>
            <a:pPr algn="r" rtl="1" eaLnBrk="1" fontAlgn="auto" hangingPunct="1">
              <a:spcAft>
                <a:spcPts val="0"/>
              </a:spcAft>
              <a:defRPr/>
            </a:pPr>
            <a:r>
              <a:rPr lang="ar-SY" dirty="0" smtClean="0"/>
              <a:t>إنّ وصف الحديد في بداية علاج سوء التغذية الشديد يمكن أن يؤدي إلى تشكّل "الحديد الحر" والذي يمكن أن يسبب اضطرابات في </a:t>
            </a:r>
            <a:r>
              <a:rPr lang="ar-SY" dirty="0" err="1" smtClean="0"/>
              <a:t>فيزيولوجية</a:t>
            </a:r>
            <a:r>
              <a:rPr lang="ar-SY" dirty="0" smtClean="0"/>
              <a:t> المريض  بثلاثة طرق: </a:t>
            </a:r>
            <a:endParaRPr lang="en-US" b="1" dirty="0" smtClean="0"/>
          </a:p>
          <a:p>
            <a:pPr algn="r" rtl="1" eaLnBrk="1" fontAlgn="auto" hangingPunct="1">
              <a:spcAft>
                <a:spcPts val="0"/>
              </a:spcAft>
              <a:defRPr/>
            </a:pPr>
            <a:r>
              <a:rPr lang="ar-SY" b="1" dirty="0" smtClean="0"/>
              <a:t>الحديد الحر شديد </a:t>
            </a:r>
            <a:r>
              <a:rPr lang="ar-SY" b="1" dirty="0" err="1" smtClean="0"/>
              <a:t>الارتكاس</a:t>
            </a:r>
            <a:r>
              <a:rPr lang="ar-SY" b="1" dirty="0" smtClean="0"/>
              <a:t> ويؤدي إلى تشكّل الجذور الحرة</a:t>
            </a:r>
            <a:r>
              <a:rPr lang="ar-SY" dirty="0" smtClean="0"/>
              <a:t>، مما يؤدي إلى انطلاق </a:t>
            </a:r>
            <a:r>
              <a:rPr lang="ar-SY" dirty="0" err="1" smtClean="0"/>
              <a:t>حدثيات</a:t>
            </a:r>
            <a:r>
              <a:rPr lang="ar-SY" dirty="0" smtClean="0"/>
              <a:t> </a:t>
            </a:r>
            <a:r>
              <a:rPr lang="ar-SY" dirty="0" err="1" smtClean="0"/>
              <a:t>ارتكاسية</a:t>
            </a:r>
            <a:r>
              <a:rPr lang="ar-SY" dirty="0" smtClean="0"/>
              <a:t> كيميائية ذات أفعال ضارة ، غير قابلة للسيطرة عليها .</a:t>
            </a:r>
            <a:endParaRPr lang="en-US" b="1" dirty="0" smtClean="0"/>
          </a:p>
          <a:p>
            <a:pPr algn="r" rtl="1" eaLnBrk="1" fontAlgn="auto" hangingPunct="1">
              <a:spcAft>
                <a:spcPts val="0"/>
              </a:spcAft>
              <a:defRPr/>
            </a:pPr>
            <a:r>
              <a:rPr lang="ar-SY" dirty="0" smtClean="0"/>
              <a:t>الحديد الحر يؤدي إلى التكاثر الجرثومي ويمكن أن يجعل حصول بعض </a:t>
            </a:r>
            <a:r>
              <a:rPr lang="ar-SY" dirty="0" err="1" smtClean="0"/>
              <a:t>الانتانات</a:t>
            </a:r>
            <a:r>
              <a:rPr lang="ar-SY" dirty="0" smtClean="0"/>
              <a:t> أشد على المريض  </a:t>
            </a:r>
            <a:r>
              <a:rPr lang="ar-SY" dirty="0" err="1" smtClean="0"/>
              <a:t>و</a:t>
            </a:r>
            <a:r>
              <a:rPr lang="ar-SY" dirty="0" smtClean="0"/>
              <a:t> أسوأ.</a:t>
            </a:r>
            <a:endParaRPr lang="en-US" b="1" dirty="0" smtClean="0"/>
          </a:p>
          <a:p>
            <a:pPr algn="r" rtl="1" eaLnBrk="1" fontAlgn="auto" hangingPunct="1">
              <a:spcAft>
                <a:spcPts val="0"/>
              </a:spcAft>
              <a:defRPr/>
            </a:pPr>
            <a:r>
              <a:rPr lang="ar-SY" dirty="0" smtClean="0"/>
              <a:t>يحاول الجسم أن يحمي نفسه من الحديد بتحويله إلى مادة </a:t>
            </a:r>
            <a:r>
              <a:rPr lang="ar-SY" dirty="0" err="1" smtClean="0"/>
              <a:t>فيريتين</a:t>
            </a:r>
            <a:r>
              <a:rPr lang="ar-SY" dirty="0" smtClean="0"/>
              <a:t>، وهذا التحويل يتطلب طاقة، كما أنه يؤدي لاستخدام بعض </a:t>
            </a:r>
            <a:r>
              <a:rPr lang="ar-SY" dirty="0" err="1" smtClean="0"/>
              <a:t>الحموض</a:t>
            </a:r>
            <a:r>
              <a:rPr lang="ar-SY" dirty="0" smtClean="0"/>
              <a:t> </a:t>
            </a:r>
            <a:r>
              <a:rPr lang="ar-SY" dirty="0" err="1" smtClean="0"/>
              <a:t>الأمينية</a:t>
            </a:r>
            <a:r>
              <a:rPr lang="ar-SY" dirty="0" smtClean="0"/>
              <a:t> و يشغلها عن أدوار أخرى لها هامة في الجسم .</a:t>
            </a:r>
            <a:endParaRPr lang="en-US" b="1" dirty="0" smtClean="0"/>
          </a:p>
          <a:p>
            <a:pPr algn="r" rtl="1" eaLnBrk="1" fontAlgn="auto" hangingPunct="1">
              <a:spcAft>
                <a:spcPts val="0"/>
              </a:spcAft>
              <a:defRPr/>
            </a:pPr>
            <a:r>
              <a:rPr lang="ar-SY" b="1" dirty="0" smtClean="0"/>
              <a:t>أما بعد تجاوز المرحلة الأولى من العلاج </a:t>
            </a:r>
            <a:r>
              <a:rPr lang="ar-SA" b="1" dirty="0" smtClean="0"/>
              <a:t>: </a:t>
            </a:r>
          </a:p>
          <a:p>
            <a:pPr algn="r" rtl="1" eaLnBrk="1" fontAlgn="auto" hangingPunct="1">
              <a:spcAft>
                <a:spcPts val="0"/>
              </a:spcAft>
              <a:defRPr/>
            </a:pPr>
            <a:r>
              <a:rPr lang="ar-SY" dirty="0" smtClean="0"/>
              <a:t>فسيحتاج الجسم المزيد من الكريات الحمر عند تشكيل نسج جديدة مما  يعلل ضرورة تزويد المريض  بوارد إضافي من الحديد يحتاجه لذلك في هذه المرحلة .</a:t>
            </a:r>
            <a:endParaRPr lang="en-US" b="1" dirty="0" smtClean="0"/>
          </a:p>
          <a:p>
            <a:pPr algn="r" rtl="1" eaLnBrk="1" fontAlgn="auto" hangingPunct="1">
              <a:spcAft>
                <a:spcPts val="0"/>
              </a:spcAft>
              <a:defRPr/>
            </a:pPr>
            <a:endParaRPr lang="ar-SY" dirty="0"/>
          </a:p>
        </p:txBody>
      </p:sp>
      <p:pic>
        <p:nvPicPr>
          <p:cNvPr id="43012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6350" y="0"/>
            <a:ext cx="91567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417638"/>
          </a:xfr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/>
          <a:lstStyle/>
          <a:p>
            <a:pPr>
              <a:defRPr/>
            </a:pPr>
            <a:r>
              <a:rPr lang="ar-SA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لماذا؟</a:t>
            </a:r>
            <a:endParaRPr lang="ar-SY" dirty="0">
              <a:solidFill>
                <a:schemeClr val="accent6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428750"/>
            <a:ext cx="9144000" cy="542925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algn="r" rtl="1">
              <a:defRPr/>
            </a:pPr>
            <a:endParaRPr lang="ar-SA" sz="2800" dirty="0" smtClean="0">
              <a:solidFill>
                <a:srgbClr val="000000"/>
              </a:solidFill>
            </a:endParaRPr>
          </a:p>
          <a:p>
            <a:pPr algn="r" rtl="1">
              <a:defRPr/>
            </a:pPr>
            <a:r>
              <a:rPr lang="ar-SA" sz="2800" b="1" i="1" dirty="0" smtClean="0">
                <a:solidFill>
                  <a:schemeClr val="tx2"/>
                </a:solidFill>
              </a:rPr>
              <a:t>إعطاء </a:t>
            </a:r>
            <a:r>
              <a:rPr lang="en-US" sz="2800" b="1" i="1" dirty="0" smtClean="0">
                <a:solidFill>
                  <a:schemeClr val="tx2"/>
                </a:solidFill>
                <a:cs typeface="Arial" panose="020B0604020202020204" pitchFamily="34" charset="0"/>
              </a:rPr>
              <a:t> F75,F100</a:t>
            </a:r>
            <a:r>
              <a:rPr lang="ar-SA" sz="2800" b="1" i="1" dirty="0" smtClean="0">
                <a:solidFill>
                  <a:schemeClr val="tx2"/>
                </a:solidFill>
              </a:rPr>
              <a:t> .</a:t>
            </a:r>
          </a:p>
          <a:p>
            <a:pPr algn="r" rtl="1">
              <a:defRPr/>
            </a:pPr>
            <a:endParaRPr lang="ar-SA" sz="2800" b="1" i="1" dirty="0" smtClean="0">
              <a:solidFill>
                <a:schemeClr val="tx2"/>
              </a:solidFill>
            </a:endParaRPr>
          </a:p>
          <a:p>
            <a:pPr algn="r" rtl="1">
              <a:defRPr/>
            </a:pPr>
            <a:r>
              <a:rPr lang="ar-SA" sz="2800" b="1" i="1" dirty="0" smtClean="0">
                <a:solidFill>
                  <a:schemeClr val="tx2"/>
                </a:solidFill>
              </a:rPr>
              <a:t>لانستعمل حليب خال اللاكتوز.</a:t>
            </a:r>
          </a:p>
          <a:p>
            <a:pPr algn="r" rtl="1">
              <a:defRPr/>
            </a:pPr>
            <a:endParaRPr lang="ar-SA" sz="2800" b="1" i="1" dirty="0" smtClean="0">
              <a:solidFill>
                <a:schemeClr val="tx2"/>
              </a:solidFill>
            </a:endParaRPr>
          </a:p>
          <a:p>
            <a:pPr algn="r" rtl="1">
              <a:defRPr/>
            </a:pPr>
            <a:r>
              <a:rPr lang="ar-SA" sz="2800" b="1" i="1" dirty="0" smtClean="0">
                <a:solidFill>
                  <a:schemeClr val="tx2"/>
                </a:solidFill>
              </a:rPr>
              <a:t>لانستعمل حليب الحلالات.</a:t>
            </a:r>
          </a:p>
          <a:p>
            <a:pPr algn="r" rtl="1">
              <a:defRPr/>
            </a:pPr>
            <a:endParaRPr lang="ar-SA" sz="2800" b="1" i="1" dirty="0" smtClean="0">
              <a:solidFill>
                <a:schemeClr val="tx2"/>
              </a:solidFill>
            </a:endParaRPr>
          </a:p>
          <a:p>
            <a:pPr algn="r" rtl="1">
              <a:defRPr/>
            </a:pPr>
            <a:r>
              <a:rPr lang="ar-SA" sz="2800" b="1" i="1" dirty="0" smtClean="0">
                <a:solidFill>
                  <a:schemeClr val="tx2"/>
                </a:solidFill>
              </a:rPr>
              <a:t>نستعمل حليب البقر المجفف.</a:t>
            </a:r>
          </a:p>
          <a:p>
            <a:pPr algn="r" rtl="1">
              <a:defRPr/>
            </a:pPr>
            <a:endParaRPr lang="ar-SA" sz="2800" b="1" i="1" dirty="0" smtClean="0">
              <a:solidFill>
                <a:schemeClr val="tx2"/>
              </a:solidFill>
            </a:endParaRPr>
          </a:p>
          <a:p>
            <a:pPr algn="r" rtl="1">
              <a:defRPr/>
            </a:pPr>
            <a:r>
              <a:rPr lang="ar-SA" sz="2800" b="1" i="1" dirty="0" smtClean="0">
                <a:solidFill>
                  <a:schemeClr val="tx2"/>
                </a:solidFill>
              </a:rPr>
              <a:t>نستعمل</a:t>
            </a:r>
            <a:r>
              <a:rPr lang="en-US" sz="2800" b="1" dirty="0" smtClean="0">
                <a:solidFill>
                  <a:srgbClr val="C00000"/>
                </a:solidFill>
                <a:cs typeface="Arial" panose="020B0604020202020204" pitchFamily="34" charset="0"/>
              </a:rPr>
              <a:t> </a:t>
            </a:r>
            <a:r>
              <a:rPr lang="en-US" sz="2400" b="1" i="1" dirty="0" smtClean="0">
                <a:solidFill>
                  <a:srgbClr val="C00000"/>
                </a:solidFill>
                <a:cs typeface="Arial" panose="020B0604020202020204" pitchFamily="34" charset="0"/>
              </a:rPr>
              <a:t>Re</a:t>
            </a:r>
            <a:r>
              <a:rPr lang="en-US" sz="2400" b="1" i="1" dirty="0" smtClean="0">
                <a:solidFill>
                  <a:srgbClr val="000000"/>
                </a:solidFill>
                <a:cs typeface="Arial" panose="020B0604020202020204" pitchFamily="34" charset="0"/>
              </a:rPr>
              <a:t>hydration </a:t>
            </a:r>
            <a:r>
              <a:rPr lang="en-US" sz="2400" b="1" i="1" dirty="0" smtClean="0">
                <a:solidFill>
                  <a:srgbClr val="C00000"/>
                </a:solidFill>
                <a:cs typeface="Arial" panose="020B0604020202020204" pitchFamily="34" charset="0"/>
              </a:rPr>
              <a:t>So</a:t>
            </a:r>
            <a:r>
              <a:rPr lang="en-US" sz="2400" b="1" i="1" dirty="0" smtClean="0">
                <a:solidFill>
                  <a:srgbClr val="000000"/>
                </a:solidFill>
                <a:cs typeface="Arial" panose="020B0604020202020204" pitchFamily="34" charset="0"/>
              </a:rPr>
              <a:t>lution for </a:t>
            </a:r>
            <a:r>
              <a:rPr lang="en-US" sz="2400" b="1" i="1" dirty="0" smtClean="0">
                <a:solidFill>
                  <a:srgbClr val="C00000"/>
                </a:solidFill>
                <a:cs typeface="Arial" panose="020B0604020202020204" pitchFamily="34" charset="0"/>
              </a:rPr>
              <a:t>Mal</a:t>
            </a:r>
            <a:r>
              <a:rPr lang="en-US" sz="2400" b="1" i="1" dirty="0" smtClean="0">
                <a:solidFill>
                  <a:srgbClr val="000000"/>
                </a:solidFill>
                <a:cs typeface="Arial" panose="020B0604020202020204" pitchFamily="34" charset="0"/>
              </a:rPr>
              <a:t>nutrition </a:t>
            </a:r>
            <a:r>
              <a:rPr lang="en-US" sz="2400" b="1" dirty="0" smtClean="0">
                <a:solidFill>
                  <a:srgbClr val="000000"/>
                </a:solidFill>
                <a:cs typeface="Arial" panose="020B0604020202020204" pitchFamily="34" charset="0"/>
              </a:rPr>
              <a:t>(</a:t>
            </a:r>
            <a:r>
              <a:rPr lang="en-US" sz="2400" b="1" dirty="0" err="1" smtClean="0">
                <a:solidFill>
                  <a:srgbClr val="C00000"/>
                </a:solidFill>
                <a:cs typeface="Arial" panose="020B0604020202020204" pitchFamily="34" charset="0"/>
              </a:rPr>
              <a:t>ReSoMal</a:t>
            </a:r>
            <a:r>
              <a:rPr lang="en-US" sz="2800" b="1" dirty="0" smtClean="0">
                <a:solidFill>
                  <a:srgbClr val="000000"/>
                </a:solidFill>
                <a:cs typeface="Arial" panose="020B0604020202020204" pitchFamily="34" charset="0"/>
              </a:rPr>
              <a:t>)</a:t>
            </a:r>
            <a:r>
              <a:rPr lang="ar-SA" sz="2800" b="1" dirty="0" smtClean="0">
                <a:solidFill>
                  <a:srgbClr val="000000"/>
                </a:solidFill>
              </a:rPr>
              <a:t>.</a:t>
            </a:r>
            <a:endParaRPr lang="en-US" sz="2800" b="1" dirty="0" smtClean="0">
              <a:solidFill>
                <a:srgbClr val="000000"/>
              </a:solidFill>
              <a:cs typeface="Arial" panose="020B0604020202020204" pitchFamily="34" charset="0"/>
            </a:endParaRPr>
          </a:p>
          <a:p>
            <a:pPr algn="r" rtl="1">
              <a:defRPr/>
            </a:pPr>
            <a:endParaRPr lang="ar-SA" sz="2800" b="1" i="1" dirty="0" smtClean="0">
              <a:solidFill>
                <a:schemeClr val="tx2"/>
              </a:solidFill>
            </a:endParaRPr>
          </a:p>
          <a:p>
            <a:pPr algn="r" rtl="1">
              <a:defRPr/>
            </a:pPr>
            <a:endParaRPr lang="ar-SY" dirty="0" smtClean="0">
              <a:solidFill>
                <a:srgbClr val="000000"/>
              </a:solidFill>
            </a:endParaRPr>
          </a:p>
        </p:txBody>
      </p:sp>
      <p:pic>
        <p:nvPicPr>
          <p:cNvPr id="45060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6350" y="0"/>
            <a:ext cx="91567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76650" y="1985963"/>
            <a:ext cx="1790700" cy="288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643042" y="1990725"/>
            <a:ext cx="1781175" cy="287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جدول 6"/>
          <p:cNvGraphicFramePr>
            <a:graphicFrameLocks noGrp="1"/>
          </p:cNvGraphicFramePr>
          <p:nvPr/>
        </p:nvGraphicFramePr>
        <p:xfrm>
          <a:off x="928662" y="1456750"/>
          <a:ext cx="7143800" cy="2103120"/>
        </p:xfrm>
        <a:graphic>
          <a:graphicData uri="http://schemas.openxmlformats.org/drawingml/2006/table">
            <a:tbl>
              <a:tblPr rtl="1"/>
              <a:tblGrid>
                <a:gridCol w="2436036"/>
                <a:gridCol w="2244582"/>
                <a:gridCol w="2463182"/>
              </a:tblGrid>
              <a:tr h="0"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20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2000" b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Arabic Transparent"/>
                        </a:rPr>
                        <a:t>حليب كامل مجفف</a:t>
                      </a:r>
                      <a:endParaRPr lang="en-US" sz="2000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2000" b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Arabic Transparent"/>
                        </a:rPr>
                        <a:t>حليب طازج</a:t>
                      </a:r>
                      <a:endParaRPr lang="en-US" sz="2000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2000" b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Arabic Transparent"/>
                        </a:rPr>
                        <a:t>حليب</a:t>
                      </a:r>
                      <a:endParaRPr lang="en-US" sz="2000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2000">
                          <a:solidFill>
                            <a:srgbClr val="1F497D"/>
                          </a:solidFill>
                          <a:latin typeface="Times New Roman"/>
                          <a:ea typeface="Times New Roman"/>
                          <a:cs typeface="Arabic Transparent"/>
                        </a:rPr>
                        <a:t>35 غ</a:t>
                      </a:r>
                      <a:endParaRPr lang="en-US" sz="20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2000" dirty="0">
                          <a:solidFill>
                            <a:srgbClr val="1F497D"/>
                          </a:solidFill>
                          <a:latin typeface="Times New Roman"/>
                          <a:ea typeface="Times New Roman"/>
                          <a:cs typeface="Arabic Transparent"/>
                        </a:rPr>
                        <a:t>300 مل</a:t>
                      </a:r>
                      <a:endParaRPr lang="en-US" sz="20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2000" b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Arabic Transparent"/>
                        </a:rPr>
                        <a:t>سكر</a:t>
                      </a:r>
                      <a:endParaRPr lang="en-US" sz="2000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2000">
                          <a:solidFill>
                            <a:srgbClr val="1F497D"/>
                          </a:solidFill>
                          <a:latin typeface="Times New Roman"/>
                          <a:ea typeface="Times New Roman"/>
                          <a:cs typeface="Arabic Transparent"/>
                        </a:rPr>
                        <a:t>100 غ</a:t>
                      </a:r>
                      <a:endParaRPr lang="en-US" sz="20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2000" dirty="0">
                          <a:solidFill>
                            <a:srgbClr val="1F497D"/>
                          </a:solidFill>
                          <a:latin typeface="Times New Roman"/>
                          <a:ea typeface="Times New Roman"/>
                          <a:cs typeface="Arabic Transparent"/>
                        </a:rPr>
                        <a:t>100 </a:t>
                      </a:r>
                      <a:r>
                        <a:rPr lang="ar-SA" sz="2000" dirty="0" err="1">
                          <a:solidFill>
                            <a:srgbClr val="1F497D"/>
                          </a:solidFill>
                          <a:latin typeface="Times New Roman"/>
                          <a:ea typeface="Times New Roman"/>
                          <a:cs typeface="Arabic Transparent"/>
                        </a:rPr>
                        <a:t>غ</a:t>
                      </a:r>
                      <a:endParaRPr lang="en-US" sz="20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2000" b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Arabic Transparent"/>
                        </a:rPr>
                        <a:t>زيت نباتي</a:t>
                      </a:r>
                      <a:endParaRPr lang="en-US" sz="2000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2000">
                          <a:solidFill>
                            <a:srgbClr val="1F497D"/>
                          </a:solidFill>
                          <a:latin typeface="Times New Roman"/>
                          <a:ea typeface="Times New Roman"/>
                          <a:cs typeface="Arabic Transparent"/>
                        </a:rPr>
                        <a:t>20 غ</a:t>
                      </a:r>
                      <a:endParaRPr lang="en-US" sz="20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2000" dirty="0">
                          <a:solidFill>
                            <a:srgbClr val="1F497D"/>
                          </a:solidFill>
                          <a:latin typeface="Times New Roman"/>
                          <a:ea typeface="Times New Roman"/>
                          <a:cs typeface="Arabic Transparent"/>
                        </a:rPr>
                        <a:t>20 </a:t>
                      </a:r>
                      <a:r>
                        <a:rPr lang="ar-SA" sz="2000" dirty="0" err="1">
                          <a:solidFill>
                            <a:srgbClr val="1F497D"/>
                          </a:solidFill>
                          <a:latin typeface="Times New Roman"/>
                          <a:ea typeface="Times New Roman"/>
                          <a:cs typeface="Arabic Transparent"/>
                        </a:rPr>
                        <a:t>غ</a:t>
                      </a:r>
                      <a:endParaRPr lang="en-US" sz="20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2000" b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Arabic Transparent"/>
                        </a:rPr>
                        <a:t>مزيج معادن</a:t>
                      </a:r>
                      <a:endParaRPr lang="en-US" sz="2000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2000">
                          <a:solidFill>
                            <a:srgbClr val="1F497D"/>
                          </a:solidFill>
                          <a:latin typeface="Times New Roman"/>
                          <a:ea typeface="Times New Roman"/>
                          <a:cs typeface="Arabic Transparent"/>
                        </a:rPr>
                        <a:t>20 غ</a:t>
                      </a:r>
                      <a:endParaRPr lang="en-US" sz="20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2000" dirty="0">
                          <a:solidFill>
                            <a:srgbClr val="1F497D"/>
                          </a:solidFill>
                          <a:latin typeface="Times New Roman"/>
                          <a:ea typeface="Times New Roman"/>
                          <a:cs typeface="Arabic Transparent"/>
                        </a:rPr>
                        <a:t>20 </a:t>
                      </a:r>
                      <a:r>
                        <a:rPr lang="ar-SA" sz="2000" dirty="0" err="1">
                          <a:solidFill>
                            <a:srgbClr val="1F497D"/>
                          </a:solidFill>
                          <a:latin typeface="Times New Roman"/>
                          <a:ea typeface="Times New Roman"/>
                          <a:cs typeface="Arabic Transparent"/>
                        </a:rPr>
                        <a:t>غ</a:t>
                      </a:r>
                      <a:endParaRPr lang="en-US" sz="20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1120"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2000" b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Arabic Transparent"/>
                        </a:rPr>
                        <a:t>ماء لتحضير 1000 مل</a:t>
                      </a:r>
                      <a:endParaRPr lang="en-US" sz="2000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2000" dirty="0">
                          <a:solidFill>
                            <a:srgbClr val="1F497D"/>
                          </a:solidFill>
                          <a:latin typeface="Times New Roman"/>
                          <a:ea typeface="Times New Roman"/>
                          <a:cs typeface="Arabic Transparent"/>
                        </a:rPr>
                        <a:t>1000 مل</a:t>
                      </a:r>
                      <a:endParaRPr lang="en-US" sz="20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2000" dirty="0">
                          <a:solidFill>
                            <a:srgbClr val="1F497D"/>
                          </a:solidFill>
                          <a:latin typeface="Times New Roman"/>
                          <a:ea typeface="Times New Roman"/>
                          <a:cs typeface="Arabic Transparent"/>
                        </a:rPr>
                        <a:t>حليب لتحضير 1000 مل</a:t>
                      </a:r>
                      <a:endParaRPr lang="en-US" sz="20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9" name="مربع نص 8"/>
          <p:cNvSpPr txBox="1"/>
          <p:nvPr/>
        </p:nvSpPr>
        <p:spPr>
          <a:xfrm>
            <a:off x="3071802" y="1000108"/>
            <a:ext cx="25717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F75</a:t>
            </a:r>
            <a:endPara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10" name="جدول 9"/>
          <p:cNvGraphicFramePr>
            <a:graphicFrameLocks noGrp="1"/>
          </p:cNvGraphicFramePr>
          <p:nvPr/>
        </p:nvGraphicFramePr>
        <p:xfrm>
          <a:off x="1000098" y="4242832"/>
          <a:ext cx="7072364" cy="2103120"/>
        </p:xfrm>
        <a:graphic>
          <a:graphicData uri="http://schemas.openxmlformats.org/drawingml/2006/table">
            <a:tbl>
              <a:tblPr rtl="1"/>
              <a:tblGrid>
                <a:gridCol w="2489472"/>
                <a:gridCol w="2291446"/>
                <a:gridCol w="2291446"/>
              </a:tblGrid>
              <a:tr h="0"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20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2000" b="1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Arabic Transparent"/>
                        </a:rPr>
                        <a:t>حليب كامل مجفف</a:t>
                      </a:r>
                      <a:endParaRPr lang="en-US" sz="2000">
                        <a:solidFill>
                          <a:schemeClr val="bg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2000" b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Arabic Transparent"/>
                        </a:rPr>
                        <a:t>حليب طازج</a:t>
                      </a:r>
                      <a:endParaRPr lang="en-US" sz="2000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2000" b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Arabic Transparent"/>
                        </a:rPr>
                        <a:t>حليب</a:t>
                      </a:r>
                      <a:endParaRPr lang="en-US" sz="2000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2000">
                          <a:solidFill>
                            <a:srgbClr val="1F497D"/>
                          </a:solidFill>
                          <a:latin typeface="Times New Roman"/>
                          <a:ea typeface="Times New Roman"/>
                          <a:cs typeface="Arabic Transparent"/>
                        </a:rPr>
                        <a:t>110 غ</a:t>
                      </a:r>
                      <a:endParaRPr lang="en-US" sz="20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2000">
                          <a:solidFill>
                            <a:srgbClr val="1F497D"/>
                          </a:solidFill>
                          <a:latin typeface="Times New Roman"/>
                          <a:ea typeface="Times New Roman"/>
                          <a:cs typeface="Arabic Transparent"/>
                        </a:rPr>
                        <a:t>880 مل</a:t>
                      </a:r>
                      <a:endParaRPr lang="en-US" sz="20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2000" b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Arabic Transparent"/>
                        </a:rPr>
                        <a:t>سكر</a:t>
                      </a:r>
                      <a:endParaRPr lang="en-US" sz="2000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2000">
                          <a:solidFill>
                            <a:srgbClr val="1F497D"/>
                          </a:solidFill>
                          <a:latin typeface="Times New Roman"/>
                          <a:ea typeface="Times New Roman"/>
                          <a:cs typeface="Arabic Transparent"/>
                        </a:rPr>
                        <a:t>50 غ</a:t>
                      </a:r>
                      <a:endParaRPr lang="en-US" sz="20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2000">
                          <a:solidFill>
                            <a:srgbClr val="1F497D"/>
                          </a:solidFill>
                          <a:latin typeface="Times New Roman"/>
                          <a:ea typeface="Times New Roman"/>
                          <a:cs typeface="Arabic Transparent"/>
                        </a:rPr>
                        <a:t>75 غ</a:t>
                      </a:r>
                      <a:endParaRPr lang="en-US" sz="20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2000" b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Arabic Transparent"/>
                        </a:rPr>
                        <a:t>زيت نباتي</a:t>
                      </a:r>
                      <a:endParaRPr lang="en-US" sz="2000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2000">
                          <a:solidFill>
                            <a:srgbClr val="1F497D"/>
                          </a:solidFill>
                          <a:latin typeface="Times New Roman"/>
                          <a:ea typeface="Times New Roman"/>
                          <a:cs typeface="Arabic Transparent"/>
                        </a:rPr>
                        <a:t>30 غ</a:t>
                      </a:r>
                      <a:endParaRPr lang="en-US" sz="20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2000">
                          <a:solidFill>
                            <a:srgbClr val="1F497D"/>
                          </a:solidFill>
                          <a:latin typeface="Times New Roman"/>
                          <a:ea typeface="Times New Roman"/>
                          <a:cs typeface="Arabic Transparent"/>
                        </a:rPr>
                        <a:t>20 غ</a:t>
                      </a:r>
                      <a:endParaRPr lang="en-US" sz="20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2000" b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Arabic Transparent"/>
                        </a:rPr>
                        <a:t>مزيج معادن</a:t>
                      </a:r>
                      <a:endParaRPr lang="en-US" sz="2000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2000">
                          <a:solidFill>
                            <a:srgbClr val="1F497D"/>
                          </a:solidFill>
                          <a:latin typeface="Times New Roman"/>
                          <a:ea typeface="Times New Roman"/>
                          <a:cs typeface="Arabic Transparent"/>
                        </a:rPr>
                        <a:t>20 غ</a:t>
                      </a:r>
                      <a:endParaRPr lang="en-US" sz="20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2000">
                          <a:solidFill>
                            <a:srgbClr val="1F497D"/>
                          </a:solidFill>
                          <a:latin typeface="Times New Roman"/>
                          <a:ea typeface="Times New Roman"/>
                          <a:cs typeface="Arabic Transparent"/>
                        </a:rPr>
                        <a:t>20 غ</a:t>
                      </a:r>
                      <a:endParaRPr lang="en-US" sz="20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2000" b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Arabic Transparent"/>
                        </a:rPr>
                        <a:t>ماء لتحضير 1000 مل</a:t>
                      </a:r>
                      <a:endParaRPr lang="en-US" sz="2000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2000">
                          <a:solidFill>
                            <a:srgbClr val="1F497D"/>
                          </a:solidFill>
                          <a:latin typeface="Times New Roman"/>
                          <a:ea typeface="Times New Roman"/>
                          <a:cs typeface="Arabic Transparent"/>
                        </a:rPr>
                        <a:t>1000 مل</a:t>
                      </a:r>
                      <a:endParaRPr lang="en-US" sz="20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2000" dirty="0">
                          <a:solidFill>
                            <a:srgbClr val="1F497D"/>
                          </a:solidFill>
                          <a:latin typeface="Times New Roman"/>
                          <a:ea typeface="Times New Roman"/>
                          <a:cs typeface="Arabic Transparent"/>
                        </a:rPr>
                        <a:t>حليب لتحضير 1000 مل</a:t>
                      </a:r>
                      <a:endParaRPr lang="en-US" sz="20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2" name="مربع نص 11"/>
          <p:cNvSpPr txBox="1"/>
          <p:nvPr/>
        </p:nvSpPr>
        <p:spPr>
          <a:xfrm>
            <a:off x="3643306" y="3774048"/>
            <a:ext cx="15001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F100</a:t>
            </a:r>
            <a:endPara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6350" y="-26988"/>
            <a:ext cx="9156700" cy="76200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1214422"/>
            <a:ext cx="609598" cy="9824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4282" y="4143380"/>
            <a:ext cx="852481" cy="13767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631825"/>
            <a:ext cx="9144000" cy="1428750"/>
          </a:xfr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ar-SY" b="1" u="sng" dirty="0" smtClean="0"/>
              <a:t>ملاحظات هامة لا يجوز فعلها</a:t>
            </a:r>
            <a:r>
              <a:rPr lang="ar-SA" b="1" u="sng" dirty="0" smtClean="0"/>
              <a:t>!</a:t>
            </a:r>
            <a:r>
              <a:rPr lang="ar-SY" b="1" u="sng" dirty="0" smtClean="0"/>
              <a:t> لماذا؟</a:t>
            </a:r>
            <a:r>
              <a:rPr lang="en-US" b="1" dirty="0" smtClean="0"/>
              <a:t/>
            </a:r>
            <a:br>
              <a:rPr lang="en-US" b="1" dirty="0" smtClean="0"/>
            </a:br>
            <a:endParaRPr lang="ar-SY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323961"/>
            <a:ext cx="9144000" cy="5500702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1">
            <a:normAutofit fontScale="47500" lnSpcReduction="20000"/>
          </a:bodyPr>
          <a:lstStyle/>
          <a:p>
            <a:pPr algn="r" rtl="1" eaLnBrk="1" fontAlgn="auto" hangingPunct="1">
              <a:spcAft>
                <a:spcPts val="0"/>
              </a:spcAft>
              <a:defRPr/>
            </a:pPr>
            <a:r>
              <a:rPr lang="ar-SY" sz="6500" b="1" i="1" dirty="0" smtClean="0">
                <a:solidFill>
                  <a:srgbClr val="C00000"/>
                </a:solidFill>
              </a:rPr>
              <a:t>لا تعط مدرات لعلاج </a:t>
            </a:r>
            <a:r>
              <a:rPr lang="ar-SY" sz="6500" b="1" i="1" dirty="0" err="1" smtClean="0">
                <a:solidFill>
                  <a:srgbClr val="C00000"/>
                </a:solidFill>
              </a:rPr>
              <a:t>الوذمة</a:t>
            </a:r>
            <a:r>
              <a:rPr lang="ar-SY" sz="6500" b="1" i="1" dirty="0" smtClean="0">
                <a:solidFill>
                  <a:srgbClr val="C00000"/>
                </a:solidFill>
              </a:rPr>
              <a:t> </a:t>
            </a:r>
            <a:r>
              <a:rPr lang="ar-SY" dirty="0" smtClean="0"/>
              <a:t>: حيث تنتج </a:t>
            </a:r>
            <a:r>
              <a:rPr lang="ar-SY" dirty="0" err="1" smtClean="0"/>
              <a:t>الوذمة</a:t>
            </a:r>
            <a:r>
              <a:rPr lang="ar-SY" dirty="0" smtClean="0"/>
              <a:t> جزئياً عن عوز </a:t>
            </a:r>
            <a:r>
              <a:rPr lang="ar-SY" dirty="0" err="1" smtClean="0"/>
              <a:t>البوتاسيوم</a:t>
            </a:r>
            <a:r>
              <a:rPr lang="ar-SY" dirty="0" smtClean="0"/>
              <a:t> </a:t>
            </a:r>
            <a:r>
              <a:rPr lang="ar-SY" dirty="0" err="1" smtClean="0"/>
              <a:t>والمغنزيوم</a:t>
            </a:r>
            <a:r>
              <a:rPr lang="ar-SY" dirty="0" smtClean="0"/>
              <a:t> اللذان يتطلبان أسبوعين ليتم تصحيحهما ،وسوف تزول </a:t>
            </a:r>
            <a:r>
              <a:rPr lang="ar-SY" dirty="0" err="1" smtClean="0"/>
              <a:t>الوذمة</a:t>
            </a:r>
            <a:r>
              <a:rPr lang="ar-SY" dirty="0" smtClean="0"/>
              <a:t> تلقائياً بالتغذية الحاوية على خليط المعادن الحاوي على </a:t>
            </a:r>
            <a:r>
              <a:rPr lang="ar-SY" dirty="0" err="1" smtClean="0"/>
              <a:t>المغنزيوم</a:t>
            </a:r>
            <a:r>
              <a:rPr lang="ar-SY" dirty="0" smtClean="0"/>
              <a:t> </a:t>
            </a:r>
            <a:r>
              <a:rPr lang="ar-SY" dirty="0" err="1" smtClean="0"/>
              <a:t>والبوتاسيوم</a:t>
            </a:r>
            <a:r>
              <a:rPr lang="ar-SY" dirty="0" smtClean="0"/>
              <a:t>، إن إعطاء المدرات سوف يسيء لخلل توازن </a:t>
            </a:r>
            <a:r>
              <a:rPr lang="ar-SY" dirty="0" err="1" smtClean="0"/>
              <a:t>الشوارد</a:t>
            </a:r>
            <a:r>
              <a:rPr lang="ar-SY" dirty="0" smtClean="0"/>
              <a:t> عند المريض  </a:t>
            </a:r>
            <a:r>
              <a:rPr lang="ar-SY" dirty="0" err="1" smtClean="0"/>
              <a:t>و</a:t>
            </a:r>
            <a:r>
              <a:rPr lang="ar-SY" dirty="0" smtClean="0"/>
              <a:t> قد يسبب الوفاة.</a:t>
            </a:r>
            <a:endParaRPr lang="ar-SA" dirty="0" smtClean="0"/>
          </a:p>
          <a:p>
            <a:pPr algn="r" rtl="1" eaLnBrk="1" fontAlgn="auto" hangingPunct="1">
              <a:spcAft>
                <a:spcPts val="0"/>
              </a:spcAft>
              <a:defRPr/>
            </a:pPr>
            <a:endParaRPr lang="en-US" b="1" dirty="0" smtClean="0"/>
          </a:p>
          <a:p>
            <a:pPr algn="r" rtl="1" eaLnBrk="1" fontAlgn="auto" hangingPunct="1">
              <a:spcAft>
                <a:spcPts val="0"/>
              </a:spcAft>
              <a:defRPr/>
            </a:pPr>
            <a:r>
              <a:rPr lang="ar-SY" sz="6500" b="1" i="1" dirty="0" smtClean="0">
                <a:solidFill>
                  <a:srgbClr val="C00000"/>
                </a:solidFill>
              </a:rPr>
              <a:t>لا تعط الحديد في الفترة الأساسية من التغذية </a:t>
            </a:r>
            <a:r>
              <a:rPr lang="ar-SY" dirty="0" smtClean="0"/>
              <a:t>: وأضف الحديد فقط بعد أن يمر يومان على إدخال سائل </a:t>
            </a:r>
            <a:r>
              <a:rPr lang="en-US" b="1" dirty="0" smtClean="0"/>
              <a:t>F 100</a:t>
            </a:r>
            <a:r>
              <a:rPr lang="ar-SY" dirty="0" smtClean="0"/>
              <a:t> (عادة في الأسبوع الثاني ) ، وكما هو موصوف سابقاً فإن إعطاء الحديد باكراً يمكن أن يكون له تأثيرات سامة وقد يزيد من قابلية جسم المريض  لمقاومة </a:t>
            </a:r>
            <a:r>
              <a:rPr lang="ar-SY" dirty="0" err="1" smtClean="0"/>
              <a:t>الانتان</a:t>
            </a:r>
            <a:r>
              <a:rPr lang="ar-SY" dirty="0" smtClean="0"/>
              <a:t>.</a:t>
            </a:r>
            <a:endParaRPr lang="ar-SA" dirty="0" smtClean="0"/>
          </a:p>
          <a:p>
            <a:pPr algn="r" rtl="1" eaLnBrk="1" fontAlgn="auto" hangingPunct="1">
              <a:spcAft>
                <a:spcPts val="0"/>
              </a:spcAft>
              <a:defRPr/>
            </a:pPr>
            <a:endParaRPr lang="en-US" b="1" dirty="0" smtClean="0"/>
          </a:p>
          <a:p>
            <a:pPr algn="r" rtl="1" eaLnBrk="1" fontAlgn="auto" hangingPunct="1">
              <a:spcAft>
                <a:spcPts val="0"/>
              </a:spcAft>
              <a:defRPr/>
            </a:pPr>
            <a:r>
              <a:rPr lang="ar-SY" sz="6500" b="1" i="1" dirty="0" smtClean="0">
                <a:solidFill>
                  <a:srgbClr val="C00000"/>
                </a:solidFill>
              </a:rPr>
              <a:t>لا تعط سوائل مرتفعة البروتين </a:t>
            </a:r>
            <a:r>
              <a:rPr lang="ar-SY" sz="6500" dirty="0" smtClean="0"/>
              <a:t>(أكثر من 1.5 </a:t>
            </a:r>
            <a:r>
              <a:rPr lang="ar-SY" sz="6500" dirty="0" err="1" smtClean="0"/>
              <a:t>كغ</a:t>
            </a:r>
            <a:r>
              <a:rPr lang="ar-SY" sz="6500" dirty="0" smtClean="0"/>
              <a:t> / </a:t>
            </a:r>
            <a:r>
              <a:rPr lang="ar-SY" sz="6500" dirty="0" err="1" smtClean="0"/>
              <a:t>كغ</a:t>
            </a:r>
            <a:r>
              <a:rPr lang="ar-SY" sz="6500" dirty="0" smtClean="0"/>
              <a:t> من الوزن اليومي) </a:t>
            </a:r>
            <a:r>
              <a:rPr lang="ar-SY" dirty="0" smtClean="0"/>
              <a:t>: إنّ الإفراط بالبروتين في الأيام الأولى من العلاج قد يكون خطراً ، لأن </a:t>
            </a:r>
            <a:r>
              <a:rPr lang="ar-SY" dirty="0" err="1" smtClean="0"/>
              <a:t>فيزيولوجيا</a:t>
            </a:r>
            <a:r>
              <a:rPr lang="ar-SY" dirty="0" smtClean="0"/>
              <a:t> مرضى   سوء التغذية الشديد غير قابلة لتصحيح الاضطرابات </a:t>
            </a:r>
            <a:r>
              <a:rPr lang="ar-SY" dirty="0" err="1" smtClean="0"/>
              <a:t>الاستقلابية</a:t>
            </a:r>
            <a:r>
              <a:rPr lang="ar-SY" dirty="0" smtClean="0"/>
              <a:t> الناتجة عن زيادة البروتينات ، حيث أن الإفراط بالبروتينات يمكن أن يزيد الحمل على الكبد والقلب والكليتين وقد يسبب الوفاة.</a:t>
            </a:r>
            <a:endParaRPr lang="ar-SA" dirty="0" smtClean="0"/>
          </a:p>
          <a:p>
            <a:pPr algn="r" rtl="1" eaLnBrk="1" fontAlgn="auto" hangingPunct="1">
              <a:spcAft>
                <a:spcPts val="0"/>
              </a:spcAft>
              <a:defRPr/>
            </a:pPr>
            <a:endParaRPr lang="en-US" b="1" dirty="0" smtClean="0"/>
          </a:p>
          <a:p>
            <a:pPr algn="r" rtl="1" eaLnBrk="1" fontAlgn="auto" hangingPunct="1">
              <a:spcAft>
                <a:spcPts val="0"/>
              </a:spcAft>
              <a:defRPr/>
            </a:pPr>
            <a:r>
              <a:rPr lang="ar-SY" sz="6700" b="1" i="1" dirty="0" smtClean="0">
                <a:solidFill>
                  <a:srgbClr val="C00000"/>
                </a:solidFill>
              </a:rPr>
              <a:t>لا تعط سوائل وريدية روتينياً </a:t>
            </a:r>
            <a:r>
              <a:rPr lang="ar-SY" dirty="0" smtClean="0"/>
              <a:t>: لأنها قد تسبب فرط الحمل وقصور القلب عند مريض  التغذية وأعط فقط سوائل في جزء التدبير الأساسي .</a:t>
            </a:r>
            <a:endParaRPr lang="ar-SA" dirty="0" smtClean="0"/>
          </a:p>
          <a:p>
            <a:pPr algn="r" rtl="1" eaLnBrk="1" fontAlgn="auto" hangingPunct="1">
              <a:spcAft>
                <a:spcPts val="0"/>
              </a:spcAft>
              <a:defRPr/>
            </a:pPr>
            <a:endParaRPr lang="en-US" b="1" dirty="0" smtClean="0"/>
          </a:p>
          <a:p>
            <a:pPr algn="r" rtl="1" eaLnBrk="1" fontAlgn="auto" hangingPunct="1">
              <a:spcAft>
                <a:spcPts val="0"/>
              </a:spcAft>
              <a:defRPr/>
            </a:pPr>
            <a:r>
              <a:rPr lang="ar-SY" sz="6700" b="1" i="1" u="sng" dirty="0" smtClean="0">
                <a:ln>
                  <a:solidFill>
                    <a:srgbClr val="FF0000"/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تأكد من أن الكادر </a:t>
            </a:r>
            <a:r>
              <a:rPr lang="ar-SY" sz="6700" b="1" i="1" u="sng" dirty="0" err="1" smtClean="0">
                <a:ln>
                  <a:solidFill>
                    <a:srgbClr val="FF0000"/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الاسعافي</a:t>
            </a:r>
            <a:r>
              <a:rPr lang="ar-SY" sz="6700" b="1" i="1" u="sng" dirty="0" smtClean="0">
                <a:ln>
                  <a:solidFill>
                    <a:srgbClr val="FF0000"/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في شعبة العلاج في </a:t>
            </a:r>
            <a:r>
              <a:rPr lang="ar-SY" sz="6700" b="1" i="1" u="sng" dirty="0" err="1" smtClean="0">
                <a:ln>
                  <a:solidFill>
                    <a:srgbClr val="FF0000"/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المشفى</a:t>
            </a:r>
            <a:r>
              <a:rPr lang="ar-SY" sz="6700" b="1" i="1" u="sng" dirty="0" smtClean="0">
                <a:ln>
                  <a:solidFill>
                    <a:srgbClr val="FF0000"/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يعلم الأشياء التي لا يجوز فعلها </a:t>
            </a:r>
            <a:r>
              <a:rPr lang="ar-SY" sz="6700" b="1" i="1" u="sng" dirty="0" err="1" smtClean="0">
                <a:ln>
                  <a:solidFill>
                    <a:srgbClr val="FF0000"/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و</a:t>
            </a:r>
            <a:r>
              <a:rPr lang="ar-SY" sz="6700" b="1" i="1" u="sng" dirty="0" smtClean="0">
                <a:ln>
                  <a:solidFill>
                    <a:srgbClr val="FF0000"/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تأكد من أنهم يعلمون ما يجب فعله.</a:t>
            </a:r>
            <a:endParaRPr lang="en-US" sz="6700" b="1" i="1" u="sng" dirty="0" smtClean="0">
              <a:ln>
                <a:solidFill>
                  <a:srgbClr val="FF0000"/>
                </a:solidFill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r" rtl="1" eaLnBrk="1" fontAlgn="auto" hangingPunct="1">
              <a:spcAft>
                <a:spcPts val="0"/>
              </a:spcAft>
              <a:defRPr/>
            </a:pPr>
            <a:endParaRPr lang="ar-SY" dirty="0"/>
          </a:p>
        </p:txBody>
      </p:sp>
      <p:pic>
        <p:nvPicPr>
          <p:cNvPr id="46084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6350" y="-26987"/>
            <a:ext cx="9156700" cy="5984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Y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التشخيص </a:t>
            </a:r>
            <a:endParaRPr lang="ar-SY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 rtl="1"/>
            <a:r>
              <a:rPr lang="ar-SY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محيط منتصف العضد </a:t>
            </a:r>
          </a:p>
          <a:p>
            <a:pPr algn="r" rtl="1"/>
            <a:r>
              <a:rPr lang="ar-SY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مشعر الكتلة الجسدية </a:t>
            </a:r>
            <a:endParaRPr lang="ar-SY" b="1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6350" y="-26988"/>
            <a:ext cx="9156700" cy="762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81600" y="609600"/>
            <a:ext cx="3276600" cy="43487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43000" y="3962400"/>
            <a:ext cx="23114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مربع نص 3"/>
          <p:cNvSpPr txBox="1"/>
          <p:nvPr/>
        </p:nvSpPr>
        <p:spPr>
          <a:xfrm>
            <a:off x="5486400" y="228600"/>
            <a:ext cx="2209800" cy="38100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dirty="0" smtClean="0"/>
              <a:t>Before </a:t>
            </a:r>
            <a:endParaRPr lang="ar-SY" dirty="0"/>
          </a:p>
        </p:txBody>
      </p:sp>
      <p:sp>
        <p:nvSpPr>
          <p:cNvPr id="5" name="مربع نص 4"/>
          <p:cNvSpPr txBox="1"/>
          <p:nvPr/>
        </p:nvSpPr>
        <p:spPr>
          <a:xfrm>
            <a:off x="1676400" y="2133600"/>
            <a:ext cx="1600200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dirty="0" smtClean="0"/>
              <a:t>After </a:t>
            </a:r>
            <a:endParaRPr lang="ar-SY" dirty="0"/>
          </a:p>
        </p:txBody>
      </p:sp>
      <p:pic>
        <p:nvPicPr>
          <p:cNvPr id="6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6350" y="-24"/>
            <a:ext cx="91567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6350" y="-26988"/>
            <a:ext cx="9156700" cy="76200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sp>
        <p:nvSpPr>
          <p:cNvPr id="3" name="مربع نص 2"/>
          <p:cNvSpPr txBox="1"/>
          <p:nvPr/>
        </p:nvSpPr>
        <p:spPr>
          <a:xfrm>
            <a:off x="785786" y="2214554"/>
            <a:ext cx="7643866" cy="44935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ar-SA" sz="2200" b="1" dirty="0" smtClean="0"/>
              <a:t>يعالج </a:t>
            </a:r>
            <a:r>
              <a:rPr lang="ar-SA" sz="2200" b="1" dirty="0"/>
              <a:t>في </a:t>
            </a:r>
            <a:r>
              <a:rPr lang="ar-SA" sz="2200" b="1" dirty="0" err="1"/>
              <a:t>المشفى</a:t>
            </a:r>
            <a:r>
              <a:rPr lang="ar-SA" sz="2200" b="1" dirty="0"/>
              <a:t> كل مما يلي : </a:t>
            </a:r>
            <a:endParaRPr lang="ar-SA" sz="2200" dirty="0"/>
          </a:p>
          <a:p>
            <a:pPr algn="r" rtl="1"/>
            <a:r>
              <a:rPr lang="ar-SA" sz="2200" dirty="0" smtClean="0"/>
              <a:t>  محيط </a:t>
            </a:r>
            <a:r>
              <a:rPr lang="ar-SA" sz="2200" dirty="0"/>
              <a:t>منتصف العضد أقل من 160 ملم </a:t>
            </a:r>
            <a:endParaRPr lang="ar-SA" sz="2200" dirty="0" smtClean="0"/>
          </a:p>
          <a:p>
            <a:pPr algn="r" rtl="1"/>
            <a:r>
              <a:rPr lang="ar-SA" sz="2200" dirty="0" smtClean="0"/>
              <a:t>  محيط </a:t>
            </a:r>
            <a:r>
              <a:rPr lang="ar-SA" sz="2200" dirty="0"/>
              <a:t>منتصف العضد 161-180 ملم مع وجود واحد مما يلي : </a:t>
            </a:r>
          </a:p>
          <a:p>
            <a:pPr algn="r" rtl="1"/>
            <a:r>
              <a:rPr lang="ar-SA" sz="2200" dirty="0" smtClean="0"/>
              <a:t>                 وذمة </a:t>
            </a:r>
          </a:p>
          <a:p>
            <a:pPr algn="r" rtl="1"/>
            <a:r>
              <a:rPr lang="ar-SA" sz="2200" dirty="0" smtClean="0"/>
              <a:t>                 صعوبة </a:t>
            </a:r>
            <a:r>
              <a:rPr lang="ar-SA" sz="2200" dirty="0"/>
              <a:t>في الوقوف </a:t>
            </a:r>
            <a:endParaRPr lang="ar-SA" sz="2200" dirty="0" smtClean="0"/>
          </a:p>
          <a:p>
            <a:pPr algn="r" rtl="1"/>
            <a:r>
              <a:rPr lang="ar-SA" sz="2200" dirty="0" smtClean="0"/>
              <a:t>                 علامات </a:t>
            </a:r>
            <a:r>
              <a:rPr lang="ar-SA" sz="2200" dirty="0"/>
              <a:t>تجفف </a:t>
            </a:r>
            <a:endParaRPr lang="ar-SA" sz="2200" dirty="0" smtClean="0"/>
          </a:p>
          <a:p>
            <a:pPr algn="r" rtl="1"/>
            <a:r>
              <a:rPr lang="ar-SA" sz="2200" dirty="0" smtClean="0"/>
              <a:t>                 صعوبة </a:t>
            </a:r>
            <a:r>
              <a:rPr lang="ar-SA" sz="2200" dirty="0"/>
              <a:t>وصول </a:t>
            </a:r>
            <a:r>
              <a:rPr lang="ar-SA" sz="2200" dirty="0" err="1"/>
              <a:t>الى</a:t>
            </a:r>
            <a:r>
              <a:rPr lang="ar-SA" sz="2200" dirty="0"/>
              <a:t> العلاج الغذائي في العيادات </a:t>
            </a:r>
            <a:r>
              <a:rPr lang="ar-SA" sz="2200" dirty="0" smtClean="0"/>
              <a:t>الخارجية</a:t>
            </a:r>
          </a:p>
          <a:p>
            <a:pPr algn="r" rtl="1"/>
            <a:r>
              <a:rPr lang="ar-SA" sz="2200" dirty="0" smtClean="0"/>
              <a:t>                 وجود مرض شديد مرافق مرض مزمن مرافق. </a:t>
            </a:r>
            <a:endParaRPr lang="en-US" sz="2200" dirty="0" smtClean="0"/>
          </a:p>
          <a:p>
            <a:pPr algn="ctr" rtl="1"/>
            <a:endParaRPr lang="ar-SA" sz="2200" b="1" dirty="0" smtClean="0"/>
          </a:p>
          <a:p>
            <a:pPr algn="r" rtl="1"/>
            <a:r>
              <a:rPr lang="ar-SA" sz="2200" b="1" dirty="0" smtClean="0"/>
              <a:t>يعالج </a:t>
            </a:r>
            <a:r>
              <a:rPr lang="ar-SA" sz="2200" b="1" dirty="0"/>
              <a:t>خارج </a:t>
            </a:r>
            <a:r>
              <a:rPr lang="ar-SA" sz="2200" b="1" dirty="0" err="1"/>
              <a:t>المشفى</a:t>
            </a:r>
            <a:r>
              <a:rPr lang="ar-SA" sz="2200" b="1" dirty="0"/>
              <a:t> كل من </a:t>
            </a:r>
            <a:endParaRPr lang="en-US" sz="2200" dirty="0"/>
          </a:p>
          <a:p>
            <a:pPr algn="ctr" rtl="1"/>
            <a:r>
              <a:rPr lang="ar-SA" sz="2200" dirty="0"/>
              <a:t>محيط منتصف العضد 161-180 ملم بدون علامات خطر أخرى . </a:t>
            </a:r>
            <a:endParaRPr lang="en-US" sz="2200" dirty="0"/>
          </a:p>
          <a:p>
            <a:pPr algn="ctr" rtl="1"/>
            <a:r>
              <a:rPr lang="ar-SA" sz="2200" b="1" dirty="0"/>
              <a:t> </a:t>
            </a:r>
            <a:endParaRPr lang="en-US" sz="2200" dirty="0"/>
          </a:p>
          <a:p>
            <a:pPr algn="ctr"/>
            <a:endParaRPr lang="en-US" sz="2200" dirty="0"/>
          </a:p>
        </p:txBody>
      </p:sp>
      <p:sp>
        <p:nvSpPr>
          <p:cNvPr id="5" name="مربع نص 4"/>
          <p:cNvSpPr txBox="1"/>
          <p:nvPr/>
        </p:nvSpPr>
        <p:spPr>
          <a:xfrm>
            <a:off x="1857356" y="1357298"/>
            <a:ext cx="5214974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ar-SA" sz="3000" b="1" dirty="0" smtClean="0">
                <a:solidFill>
                  <a:srgbClr val="C00000"/>
                </a:solidFill>
              </a:rPr>
              <a:t>باعتماد محيط منتصف العضد : </a:t>
            </a:r>
            <a:endParaRPr lang="en-US" sz="3000" dirty="0" smtClean="0">
              <a:solidFill>
                <a:srgbClr val="C00000"/>
              </a:solidFill>
            </a:endParaRPr>
          </a:p>
          <a:p>
            <a:pPr algn="ctr"/>
            <a:endParaRPr lang="en-US" sz="2200" dirty="0"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6350" y="-26988"/>
            <a:ext cx="9156700" cy="76200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sp>
        <p:nvSpPr>
          <p:cNvPr id="5" name="مربع نص 4"/>
          <p:cNvSpPr txBox="1"/>
          <p:nvPr/>
        </p:nvSpPr>
        <p:spPr>
          <a:xfrm>
            <a:off x="1571604" y="2786058"/>
            <a:ext cx="6500858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ar-SY" sz="2200" b="1" dirty="0" smtClean="0"/>
              <a:t>(</a:t>
            </a:r>
            <a:r>
              <a:rPr lang="ar-SY" sz="2200" b="1" dirty="0"/>
              <a:t>الكتلة الجسدية هي الوزن / مربع الطول )</a:t>
            </a:r>
            <a:endParaRPr lang="en-US" sz="2200" dirty="0"/>
          </a:p>
          <a:p>
            <a:pPr algn="ctr" rtl="1"/>
            <a:r>
              <a:rPr lang="ar-SA" sz="2200" dirty="0"/>
              <a:t>يعتبر الشخص مصاباً بسوء تغذية حاد يتطلب علاجاً إذا كانت الكتلة الجسدية أقل من 17 عن الكبار ( أو 16 عند الكهول ) </a:t>
            </a:r>
            <a:r>
              <a:rPr lang="ar-SA" sz="2200" dirty="0" smtClean="0"/>
              <a:t>:</a:t>
            </a:r>
          </a:p>
          <a:p>
            <a:pPr algn="ctr" rtl="1"/>
            <a:endParaRPr lang="en-US" sz="2200" dirty="0"/>
          </a:p>
          <a:p>
            <a:pPr lvl="0" algn="ctr" rtl="1"/>
            <a:r>
              <a:rPr lang="ar-SA" sz="2200" dirty="0"/>
              <a:t>إذا فقد أكثر من 10 </a:t>
            </a:r>
            <a:r>
              <a:rPr lang="ar-SA" sz="2200" dirty="0" err="1"/>
              <a:t>كغ</a:t>
            </a:r>
            <a:r>
              <a:rPr lang="ar-SA" sz="2200" dirty="0"/>
              <a:t> في آخر أربع أسابيع : يجب العلاج في </a:t>
            </a:r>
            <a:r>
              <a:rPr lang="ar-SA" sz="2200" dirty="0" err="1"/>
              <a:t>المشفى</a:t>
            </a:r>
            <a:r>
              <a:rPr lang="ar-SA" sz="2200" dirty="0"/>
              <a:t> . </a:t>
            </a:r>
            <a:endParaRPr lang="en-US" sz="2200" dirty="0"/>
          </a:p>
          <a:p>
            <a:pPr lvl="0" algn="ctr" rtl="1"/>
            <a:endParaRPr lang="ar-SA" sz="2200" dirty="0" smtClean="0"/>
          </a:p>
          <a:p>
            <a:pPr lvl="0" algn="ctr" rtl="1"/>
            <a:endParaRPr lang="ar-SA" sz="2200" dirty="0"/>
          </a:p>
          <a:p>
            <a:pPr lvl="0" algn="ctr" rtl="1"/>
            <a:r>
              <a:rPr lang="ar-SA" sz="2200" dirty="0" smtClean="0"/>
              <a:t>إذا </a:t>
            </a:r>
            <a:r>
              <a:rPr lang="ar-SA" sz="2200" dirty="0"/>
              <a:t>لم يفقد 10 </a:t>
            </a:r>
            <a:r>
              <a:rPr lang="ar-SA" sz="2200" dirty="0" err="1"/>
              <a:t>كغ</a:t>
            </a:r>
            <a:r>
              <a:rPr lang="ar-SA" sz="2200" dirty="0"/>
              <a:t> في آخر أربع أسابيع : يجب العلاج في </a:t>
            </a:r>
            <a:r>
              <a:rPr lang="ar-SA" sz="2200" dirty="0" err="1"/>
              <a:t>المشفى</a:t>
            </a:r>
            <a:r>
              <a:rPr lang="ar-SA" sz="2200" dirty="0"/>
              <a:t>: يمكن العلاج خارج </a:t>
            </a:r>
            <a:r>
              <a:rPr lang="ar-SA" sz="2200" dirty="0" err="1"/>
              <a:t>المشفى</a:t>
            </a:r>
            <a:r>
              <a:rPr lang="ar-SA" sz="2200" dirty="0"/>
              <a:t> . </a:t>
            </a:r>
            <a:endParaRPr lang="en-US" sz="2200" dirty="0"/>
          </a:p>
          <a:p>
            <a:pPr algn="ctr"/>
            <a:endParaRPr lang="en-US" sz="2200" dirty="0"/>
          </a:p>
        </p:txBody>
      </p:sp>
      <p:sp>
        <p:nvSpPr>
          <p:cNvPr id="6" name="مربع نص 5"/>
          <p:cNvSpPr txBox="1"/>
          <p:nvPr/>
        </p:nvSpPr>
        <p:spPr>
          <a:xfrm>
            <a:off x="1714480" y="1357298"/>
            <a:ext cx="557216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ar-SA" sz="3000" b="1" dirty="0" smtClean="0">
                <a:solidFill>
                  <a:srgbClr val="C00000"/>
                </a:solidFill>
              </a:rPr>
              <a:t>باعتماد مشعر الكتلة الجسدية</a:t>
            </a:r>
            <a:r>
              <a:rPr lang="en-US" sz="3000" b="1" dirty="0" smtClean="0">
                <a:solidFill>
                  <a:srgbClr val="C00000"/>
                </a:solidFill>
              </a:rPr>
              <a:t>BMI</a:t>
            </a:r>
            <a:endParaRPr lang="en-US" sz="3000" dirty="0" smtClean="0">
              <a:solidFill>
                <a:srgbClr val="C00000"/>
              </a:solidFill>
            </a:endParaRPr>
          </a:p>
          <a:p>
            <a:endParaRPr lang="en-US" dirty="0"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4213" y="908050"/>
            <a:ext cx="7772400" cy="1736725"/>
          </a:xfrm>
          <a:effectLst>
            <a:outerShdw dist="89803" dir="2700000" algn="ctr" rotWithShape="0">
              <a:srgbClr val="969696">
                <a:alpha val="50000"/>
              </a:srgbClr>
            </a:outerShdw>
          </a:effectLst>
        </p:spPr>
        <p:txBody>
          <a:bodyPr/>
          <a:lstStyle/>
          <a:p>
            <a:pPr eaLnBrk="1" hangingPunct="1">
              <a:defRPr/>
            </a:pPr>
            <a:r>
              <a:rPr lang="en-US" smtClean="0">
                <a:solidFill>
                  <a:srgbClr val="3366FF"/>
                </a:solidFill>
                <a:effectDag name="">
                  <a:cont type="tree" name="">
                    <a:effect ref="fillLine"/>
                    <a:outerShdw dist="38100" dir="13500000" algn="br">
                      <a:srgbClr val="7799FF"/>
                    </a:outerShdw>
                  </a:cont>
                  <a:cont type="tree" name="">
                    <a:effect ref="fillLine"/>
                    <a:outerShdw dist="38100" dir="2700000" algn="tl">
                      <a:srgbClr val="1E3D99"/>
                    </a:outerShdw>
                  </a:cont>
                  <a:effect ref="fillLine"/>
                </a:effectDag>
                <a:latin typeface="Arial Black" pitchFamily="34" charset="0"/>
                <a:cs typeface="Narkisim" pitchFamily="2" charset="-79"/>
              </a:rPr>
              <a:t>Initial Management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971550" y="2924175"/>
            <a:ext cx="7416800" cy="3240088"/>
          </a:xfrm>
          <a:effectLst>
            <a:outerShdw dist="89803" dir="2700000" algn="ctr" rotWithShape="0">
              <a:srgbClr val="969696">
                <a:alpha val="50000"/>
              </a:srgbClr>
            </a:outerShdw>
          </a:effectLst>
        </p:spPr>
        <p:txBody>
          <a:bodyPr/>
          <a:lstStyle/>
          <a:p>
            <a:pPr eaLnBrk="1" hangingPunct="1">
              <a:defRPr/>
            </a:pPr>
            <a:r>
              <a:rPr lang="ar-SY" sz="4400" b="1" dirty="0" smtClean="0">
                <a:solidFill>
                  <a:srgbClr val="C00000"/>
                </a:solidFill>
                <a:cs typeface="PT Bold Broken" pitchFamily="2" charset="-78"/>
              </a:rPr>
              <a:t>التدبير الأساسي</a:t>
            </a:r>
            <a:endParaRPr lang="ar-SA" sz="4400" b="1" dirty="0" smtClean="0">
              <a:solidFill>
                <a:srgbClr val="C00000"/>
              </a:solidFill>
              <a:cs typeface="PT Bold Broken" pitchFamily="2" charset="-78"/>
            </a:endParaRPr>
          </a:p>
          <a:p>
            <a:pPr eaLnBrk="1" hangingPunct="1">
              <a:defRPr/>
            </a:pPr>
            <a:endParaRPr lang="ar-SA" dirty="0" smtClean="0"/>
          </a:p>
          <a:p>
            <a:pPr eaLnBrk="1" hangingPunct="1">
              <a:defRPr/>
            </a:pPr>
            <a:endParaRPr lang="ar-SA" dirty="0" smtClean="0"/>
          </a:p>
          <a:p>
            <a:pPr eaLnBrk="1" hangingPunct="1">
              <a:defRPr/>
            </a:pPr>
            <a:endParaRPr lang="ar-SA" dirty="0" smtClean="0"/>
          </a:p>
        </p:txBody>
      </p:sp>
      <p:pic>
        <p:nvPicPr>
          <p:cNvPr id="3076" name="Picture 1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6350" y="-26988"/>
            <a:ext cx="9156700" cy="76200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70" name="Rectangle 2"/>
          <p:cNvSpPr>
            <a:spLocks noGrp="1" noChangeArrowheads="1"/>
          </p:cNvSpPr>
          <p:nvPr>
            <p:ph type="title"/>
          </p:nvPr>
        </p:nvSpPr>
        <p:spPr>
          <a:xfrm>
            <a:off x="323850" y="2997200"/>
            <a:ext cx="8229600" cy="1143000"/>
          </a:xfrm>
        </p:spPr>
        <p:txBody>
          <a:bodyPr/>
          <a:lstStyle/>
          <a:p>
            <a:pPr eaLnBrk="1" hangingPunct="1">
              <a:defRPr/>
            </a:pPr>
            <a:r>
              <a:rPr lang="ar-SY" smtClean="0">
                <a:latin typeface="Lucida Console" pitchFamily="49" charset="0"/>
                <a:cs typeface="PT Bold Heading" pitchFamily="2" charset="-78"/>
              </a:rPr>
              <a:t>مقدمة</a:t>
            </a:r>
            <a:endParaRPr lang="en-US" smtClean="0">
              <a:latin typeface="Lucida Console" pitchFamily="49" charset="0"/>
              <a:cs typeface="PT Bold Heading" pitchFamily="2" charset="-78"/>
            </a:endParaRPr>
          </a:p>
        </p:txBody>
      </p:sp>
      <p:sp>
        <p:nvSpPr>
          <p:cNvPr id="109572" name="Text Box 4"/>
          <p:cNvSpPr txBox="1">
            <a:spLocks noChangeArrowheads="1"/>
          </p:cNvSpPr>
          <p:nvPr/>
        </p:nvSpPr>
        <p:spPr bwMode="auto">
          <a:xfrm>
            <a:off x="3421063" y="2708275"/>
            <a:ext cx="3600450" cy="5794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endParaRPr lang="en-US" sz="3200">
              <a:solidFill>
                <a:schemeClr val="tx1"/>
              </a:solidFill>
            </a:endParaRPr>
          </a:p>
        </p:txBody>
      </p:sp>
      <p:sp>
        <p:nvSpPr>
          <p:cNvPr id="109574" name="AutoShape 6"/>
          <p:cNvSpPr>
            <a:spLocks noChangeArrowheads="1"/>
          </p:cNvSpPr>
          <p:nvPr/>
        </p:nvSpPr>
        <p:spPr bwMode="auto">
          <a:xfrm rot="-1181106">
            <a:off x="1116013" y="2336800"/>
            <a:ext cx="6759575" cy="2336800"/>
          </a:xfrm>
          <a:prstGeom prst="roundRect">
            <a:avLst>
              <a:gd name="adj" fmla="val 16667"/>
            </a:avLst>
          </a:prstGeom>
          <a:solidFill>
            <a:schemeClr val="tx2"/>
          </a:solidFill>
          <a:ln w="9525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pPr lvl="1" algn="ctr"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</a:pPr>
            <a:endParaRPr lang="ar-SA" sz="3200" dirty="0">
              <a:solidFill>
                <a:srgbClr val="FF3300"/>
              </a:solidFill>
            </a:endParaRPr>
          </a:p>
          <a:p>
            <a:pPr lvl="1" algn="ctr"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</a:pPr>
            <a:r>
              <a:rPr lang="ar-SY" sz="3200" dirty="0">
                <a:solidFill>
                  <a:srgbClr val="FF3300"/>
                </a:solidFill>
              </a:rPr>
              <a:t>يهدف التدبير الأساسي إلى</a:t>
            </a:r>
            <a:r>
              <a:rPr lang="ar-SA" sz="3200" dirty="0">
                <a:solidFill>
                  <a:srgbClr val="FF3300"/>
                </a:solidFill>
              </a:rPr>
              <a:t> </a:t>
            </a:r>
            <a:r>
              <a:rPr lang="ar-SA" sz="3200" dirty="0" err="1">
                <a:solidFill>
                  <a:srgbClr val="FF3300"/>
                </a:solidFill>
              </a:rPr>
              <a:t>اسقرار</a:t>
            </a:r>
            <a:r>
              <a:rPr lang="ar-SA" sz="3200" dirty="0">
                <a:solidFill>
                  <a:srgbClr val="FF3300"/>
                </a:solidFill>
              </a:rPr>
              <a:t> وضع </a:t>
            </a:r>
            <a:r>
              <a:rPr lang="ar-SA" sz="3200" dirty="0" smtClean="0">
                <a:solidFill>
                  <a:srgbClr val="FF3300"/>
                </a:solidFill>
              </a:rPr>
              <a:t>المريض وحمايته </a:t>
            </a:r>
            <a:r>
              <a:rPr lang="ar-SA" sz="3200" dirty="0">
                <a:solidFill>
                  <a:srgbClr val="FF3300"/>
                </a:solidFill>
              </a:rPr>
              <a:t>من الوفاة</a:t>
            </a:r>
            <a:r>
              <a:rPr lang="ar-SY" sz="3200" dirty="0">
                <a:solidFill>
                  <a:srgbClr val="FF3300"/>
                </a:solidFill>
              </a:rPr>
              <a:t>ً</a:t>
            </a:r>
            <a:r>
              <a:rPr lang="en-US" sz="3200" dirty="0">
                <a:solidFill>
                  <a:schemeClr val="tx1"/>
                </a:solidFill>
              </a:rPr>
              <a:t> </a:t>
            </a:r>
          </a:p>
          <a:p>
            <a:pPr algn="ctr">
              <a:spcBef>
                <a:spcPct val="50000"/>
              </a:spcBef>
            </a:pPr>
            <a:endParaRPr lang="en-US" sz="3200" dirty="0">
              <a:solidFill>
                <a:schemeClr val="tx1"/>
              </a:solidFill>
            </a:endParaRPr>
          </a:p>
        </p:txBody>
      </p:sp>
      <p:sp>
        <p:nvSpPr>
          <p:cNvPr id="109576" name="AutoShape 8"/>
          <p:cNvSpPr>
            <a:spLocks noChangeArrowheads="1"/>
          </p:cNvSpPr>
          <p:nvPr/>
        </p:nvSpPr>
        <p:spPr bwMode="auto">
          <a:xfrm>
            <a:off x="900113" y="2335213"/>
            <a:ext cx="7429500" cy="3371136"/>
          </a:xfrm>
          <a:prstGeom prst="roundRect">
            <a:avLst>
              <a:gd name="adj" fmla="val 16667"/>
            </a:avLst>
          </a:prstGeom>
          <a:solidFill>
            <a:srgbClr val="1FC4FF"/>
          </a:solidFill>
          <a:ln w="9525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pPr algn="ctr">
              <a:spcBef>
                <a:spcPct val="50000"/>
              </a:spcBef>
            </a:pPr>
            <a:endParaRPr lang="ar-SA" sz="3200" dirty="0">
              <a:solidFill>
                <a:schemeClr val="tx1"/>
              </a:solidFill>
            </a:endParaRPr>
          </a:p>
          <a:p>
            <a:pPr algn="ctr">
              <a:spcBef>
                <a:spcPct val="50000"/>
              </a:spcBef>
            </a:pPr>
            <a:r>
              <a:rPr lang="ar-SY" sz="3200" dirty="0">
                <a:solidFill>
                  <a:schemeClr val="tx1"/>
                </a:solidFill>
              </a:rPr>
              <a:t>والمرحلة </a:t>
            </a:r>
            <a:r>
              <a:rPr lang="ar-SY" sz="3200" dirty="0" err="1">
                <a:solidFill>
                  <a:schemeClr val="tx1"/>
                </a:solidFill>
              </a:rPr>
              <a:t>الاولى</a:t>
            </a:r>
            <a:r>
              <a:rPr lang="ar-SY" sz="3200" dirty="0">
                <a:solidFill>
                  <a:schemeClr val="tx1"/>
                </a:solidFill>
              </a:rPr>
              <a:t> في التدبير هي البحث عما إذا كان </a:t>
            </a:r>
            <a:r>
              <a:rPr lang="ar-SY" sz="3200" dirty="0" smtClean="0">
                <a:solidFill>
                  <a:schemeClr val="tx1"/>
                </a:solidFill>
              </a:rPr>
              <a:t>المريض يحمل </a:t>
            </a:r>
            <a:r>
              <a:rPr lang="ar-SY" sz="3200" dirty="0">
                <a:solidFill>
                  <a:schemeClr val="tx1"/>
                </a:solidFill>
              </a:rPr>
              <a:t>علامات تستوجب علاجاً </a:t>
            </a:r>
            <a:r>
              <a:rPr lang="ar-SY" sz="3200" dirty="0" err="1">
                <a:solidFill>
                  <a:schemeClr val="tx1"/>
                </a:solidFill>
              </a:rPr>
              <a:t>إسعافيا</a:t>
            </a:r>
            <a:r>
              <a:rPr lang="en-US" sz="3200" dirty="0">
                <a:solidFill>
                  <a:schemeClr val="tx1"/>
                </a:solidFill>
              </a:rPr>
              <a:t> </a:t>
            </a:r>
            <a:r>
              <a:rPr lang="ar-SA" sz="3200" dirty="0">
                <a:solidFill>
                  <a:schemeClr val="tx1"/>
                </a:solidFill>
              </a:rPr>
              <a:t>وسريعاً</a:t>
            </a:r>
          </a:p>
          <a:p>
            <a:pPr algn="ctr">
              <a:spcBef>
                <a:spcPct val="50000"/>
              </a:spcBef>
            </a:pPr>
            <a:r>
              <a:rPr lang="ar-SA" sz="3200" dirty="0">
                <a:solidFill>
                  <a:schemeClr val="tx1"/>
                </a:solidFill>
              </a:rPr>
              <a:t>     </a:t>
            </a:r>
            <a:endParaRPr lang="en-US" sz="3200" dirty="0">
              <a:solidFill>
                <a:schemeClr val="tx1"/>
              </a:solidFill>
            </a:endParaRPr>
          </a:p>
        </p:txBody>
      </p:sp>
      <p:sp>
        <p:nvSpPr>
          <p:cNvPr id="109578" name="AutoShape 10"/>
          <p:cNvSpPr>
            <a:spLocks noChangeArrowheads="1"/>
          </p:cNvSpPr>
          <p:nvPr/>
        </p:nvSpPr>
        <p:spPr bwMode="auto">
          <a:xfrm rot="623537">
            <a:off x="900113" y="1757363"/>
            <a:ext cx="7831137" cy="3316287"/>
          </a:xfrm>
          <a:prstGeom prst="roundRect">
            <a:avLst>
              <a:gd name="adj" fmla="val 16667"/>
            </a:avLst>
          </a:prstGeom>
          <a:solidFill>
            <a:srgbClr val="00A8FC"/>
          </a:solidFill>
          <a:ln w="9525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pPr algn="ctr"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</a:pPr>
            <a:endParaRPr lang="ar-SA" sz="3200" dirty="0">
              <a:solidFill>
                <a:schemeClr val="tx1"/>
              </a:solidFill>
            </a:endParaRPr>
          </a:p>
          <a:p>
            <a:pPr algn="ctr"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</a:pPr>
            <a:r>
              <a:rPr lang="ar-SY" sz="3200" dirty="0">
                <a:solidFill>
                  <a:schemeClr val="tx1"/>
                </a:solidFill>
              </a:rPr>
              <a:t>إن بعض التدابير</a:t>
            </a:r>
            <a:r>
              <a:rPr lang="en-US" sz="3200" dirty="0">
                <a:solidFill>
                  <a:schemeClr val="tx1"/>
                </a:solidFill>
              </a:rPr>
              <a:t> </a:t>
            </a:r>
            <a:r>
              <a:rPr lang="ar-SY" sz="3200" dirty="0">
                <a:solidFill>
                  <a:schemeClr val="tx1"/>
                </a:solidFill>
              </a:rPr>
              <a:t>ي</a:t>
            </a:r>
            <a:r>
              <a:rPr lang="ar-SA" sz="3200" dirty="0">
                <a:solidFill>
                  <a:schemeClr val="tx1"/>
                </a:solidFill>
              </a:rPr>
              <a:t>جب</a:t>
            </a:r>
            <a:r>
              <a:rPr lang="ar-SY" sz="3200" dirty="0">
                <a:solidFill>
                  <a:schemeClr val="tx1"/>
                </a:solidFill>
              </a:rPr>
              <a:t> أن </a:t>
            </a:r>
            <a:r>
              <a:rPr lang="ar-SA" sz="3200" dirty="0">
                <a:solidFill>
                  <a:schemeClr val="tx1"/>
                </a:solidFill>
              </a:rPr>
              <a:t>ت</a:t>
            </a:r>
            <a:r>
              <a:rPr lang="ar-SY" sz="3200" dirty="0">
                <a:solidFill>
                  <a:schemeClr val="tx1"/>
                </a:solidFill>
              </a:rPr>
              <a:t>جري في غرفة </a:t>
            </a:r>
            <a:r>
              <a:rPr lang="ar-SY" sz="3200" dirty="0" err="1">
                <a:solidFill>
                  <a:schemeClr val="tx1"/>
                </a:solidFill>
              </a:rPr>
              <a:t>الاسعاف</a:t>
            </a:r>
            <a:r>
              <a:rPr lang="ar-SY" sz="3200" dirty="0">
                <a:solidFill>
                  <a:schemeClr val="tx1"/>
                </a:solidFill>
              </a:rPr>
              <a:t> وذلك قبل قبول </a:t>
            </a:r>
            <a:r>
              <a:rPr lang="ar-SY" sz="3200" dirty="0" smtClean="0">
                <a:solidFill>
                  <a:schemeClr val="tx1"/>
                </a:solidFill>
              </a:rPr>
              <a:t>المريض في </a:t>
            </a:r>
            <a:r>
              <a:rPr lang="ar-SY" sz="3200" dirty="0">
                <a:solidFill>
                  <a:schemeClr val="tx1"/>
                </a:solidFill>
              </a:rPr>
              <a:t>شعبة سوء التغذية</a:t>
            </a:r>
            <a:r>
              <a:rPr lang="en-US" sz="3200" dirty="0">
                <a:solidFill>
                  <a:schemeClr val="tx1"/>
                </a:solidFill>
              </a:rPr>
              <a:t> </a:t>
            </a:r>
            <a:endParaRPr lang="ar-SA" sz="3200" dirty="0">
              <a:solidFill>
                <a:schemeClr val="tx1"/>
              </a:solidFill>
            </a:endParaRPr>
          </a:p>
          <a:p>
            <a:pPr algn="ctr"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</a:pPr>
            <a:r>
              <a:rPr lang="ar-SY" sz="3200" dirty="0">
                <a:solidFill>
                  <a:schemeClr val="tx1"/>
                </a:solidFill>
              </a:rPr>
              <a:t>و لهذا فمن الهام  أن يتقن فريق العمل الطبي في غرفة </a:t>
            </a:r>
            <a:r>
              <a:rPr lang="ar-SY" sz="3200" dirty="0" err="1">
                <a:solidFill>
                  <a:schemeClr val="tx1"/>
                </a:solidFill>
              </a:rPr>
              <a:t>الاسعاف</a:t>
            </a:r>
            <a:r>
              <a:rPr lang="ar-SA" sz="3200" dirty="0">
                <a:solidFill>
                  <a:schemeClr val="tx1"/>
                </a:solidFill>
              </a:rPr>
              <a:t> تشخيص</a:t>
            </a:r>
            <a:r>
              <a:rPr lang="ar-SY" sz="3200" dirty="0">
                <a:solidFill>
                  <a:schemeClr val="tx1"/>
                </a:solidFill>
              </a:rPr>
              <a:t> </a:t>
            </a:r>
            <a:r>
              <a:rPr lang="ar-SA" sz="3200" dirty="0">
                <a:solidFill>
                  <a:schemeClr val="tx1"/>
                </a:solidFill>
              </a:rPr>
              <a:t>و</a:t>
            </a:r>
            <a:r>
              <a:rPr lang="ar-SY" sz="3200" dirty="0">
                <a:solidFill>
                  <a:schemeClr val="tx1"/>
                </a:solidFill>
              </a:rPr>
              <a:t>علاج </a:t>
            </a:r>
            <a:r>
              <a:rPr lang="ar-SY" sz="3200" dirty="0" smtClean="0">
                <a:solidFill>
                  <a:schemeClr val="tx1"/>
                </a:solidFill>
              </a:rPr>
              <a:t>مرضى   </a:t>
            </a:r>
            <a:r>
              <a:rPr lang="ar-SY" sz="3200" dirty="0">
                <a:solidFill>
                  <a:schemeClr val="tx1"/>
                </a:solidFill>
              </a:rPr>
              <a:t>سوء التغذية الشديد</a:t>
            </a:r>
            <a:endParaRPr lang="ar-SA" sz="3200" dirty="0">
              <a:solidFill>
                <a:schemeClr val="tx1"/>
              </a:solidFill>
            </a:endParaRPr>
          </a:p>
          <a:p>
            <a:pPr algn="ctr">
              <a:spcBef>
                <a:spcPct val="50000"/>
              </a:spcBef>
            </a:pPr>
            <a:endParaRPr lang="en-US" sz="3200" dirty="0">
              <a:solidFill>
                <a:schemeClr val="tx1"/>
              </a:solidFill>
            </a:endParaRPr>
          </a:p>
        </p:txBody>
      </p:sp>
      <p:sp>
        <p:nvSpPr>
          <p:cNvPr id="109580" name="AutoShape 12"/>
          <p:cNvSpPr>
            <a:spLocks noChangeArrowheads="1"/>
          </p:cNvSpPr>
          <p:nvPr/>
        </p:nvSpPr>
        <p:spPr bwMode="auto">
          <a:xfrm>
            <a:off x="3636963" y="1052513"/>
            <a:ext cx="4535487" cy="4103687"/>
          </a:xfrm>
          <a:prstGeom prst="roundRect">
            <a:avLst>
              <a:gd name="adj" fmla="val 16667"/>
            </a:avLst>
          </a:prstGeom>
          <a:noFill/>
          <a:ln w="9525" algn="ctr">
            <a:noFill/>
            <a:round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charset="0"/>
            </a:endParaRPr>
          </a:p>
        </p:txBody>
      </p:sp>
      <p:sp>
        <p:nvSpPr>
          <p:cNvPr id="109581" name="AutoShape 13"/>
          <p:cNvSpPr>
            <a:spLocks noChangeArrowheads="1"/>
          </p:cNvSpPr>
          <p:nvPr/>
        </p:nvSpPr>
        <p:spPr bwMode="auto">
          <a:xfrm rot="-295186">
            <a:off x="827088" y="2696440"/>
            <a:ext cx="7445375" cy="1900095"/>
          </a:xfrm>
          <a:prstGeom prst="roundRect">
            <a:avLst>
              <a:gd name="adj" fmla="val 16667"/>
            </a:avLst>
          </a:prstGeom>
          <a:solidFill>
            <a:srgbClr val="0083C4"/>
          </a:solidFill>
          <a:ln w="9525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pPr algn="ctr"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FontTx/>
              <a:buChar char="•"/>
            </a:pPr>
            <a:endParaRPr lang="ar-SA" sz="3200" dirty="0">
              <a:solidFill>
                <a:schemeClr val="tx1"/>
              </a:solidFill>
            </a:endParaRPr>
          </a:p>
          <a:p>
            <a:pPr algn="ctr"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</a:pPr>
            <a:r>
              <a:rPr lang="ar-SY" sz="3200" dirty="0">
                <a:solidFill>
                  <a:schemeClr val="tx1"/>
                </a:solidFill>
              </a:rPr>
              <a:t>لا يجوز وضع طريق وريدي </a:t>
            </a:r>
            <a:r>
              <a:rPr lang="ar-SY" sz="3200" dirty="0" smtClean="0">
                <a:solidFill>
                  <a:schemeClr val="tx1"/>
                </a:solidFill>
              </a:rPr>
              <a:t>للمريض  </a:t>
            </a:r>
            <a:r>
              <a:rPr lang="ar-SA" sz="3200" dirty="0">
                <a:solidFill>
                  <a:schemeClr val="tx1"/>
                </a:solidFill>
              </a:rPr>
              <a:t>إلا ...</a:t>
            </a:r>
            <a:r>
              <a:rPr lang="ar-SY" sz="3200" dirty="0">
                <a:solidFill>
                  <a:schemeClr val="tx1"/>
                </a:solidFill>
              </a:rPr>
              <a:t> </a:t>
            </a:r>
            <a:endParaRPr lang="ar-SA" sz="3200" dirty="0">
              <a:solidFill>
                <a:schemeClr val="tx1"/>
              </a:solidFill>
            </a:endParaRPr>
          </a:p>
          <a:p>
            <a:pPr algn="ctr">
              <a:spcBef>
                <a:spcPct val="50000"/>
              </a:spcBef>
            </a:pPr>
            <a:endParaRPr lang="en-US" sz="3200" dirty="0">
              <a:solidFill>
                <a:schemeClr val="tx1"/>
              </a:solidFill>
            </a:endParaRPr>
          </a:p>
        </p:txBody>
      </p:sp>
      <p:sp>
        <p:nvSpPr>
          <p:cNvPr id="109583" name="AutoShape 15"/>
          <p:cNvSpPr>
            <a:spLocks noChangeArrowheads="1"/>
          </p:cNvSpPr>
          <p:nvPr/>
        </p:nvSpPr>
        <p:spPr bwMode="auto">
          <a:xfrm rot="-731123">
            <a:off x="985838" y="1479550"/>
            <a:ext cx="7318375" cy="3062288"/>
          </a:xfrm>
          <a:prstGeom prst="roundRect">
            <a:avLst>
              <a:gd name="adj" fmla="val 16667"/>
            </a:avLst>
          </a:prstGeom>
          <a:solidFill>
            <a:srgbClr val="005782"/>
          </a:solidFill>
          <a:ln w="9525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pPr algn="ctr"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</a:pPr>
            <a:endParaRPr lang="ar-SA" sz="3200" dirty="0">
              <a:solidFill>
                <a:schemeClr val="bg1"/>
              </a:solidFill>
            </a:endParaRPr>
          </a:p>
          <a:p>
            <a:pPr algn="ctr"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</a:pPr>
            <a:r>
              <a:rPr lang="ar-SY" sz="3200" dirty="0">
                <a:solidFill>
                  <a:schemeClr val="bg1"/>
                </a:solidFill>
              </a:rPr>
              <a:t>تذكّر أن </a:t>
            </a:r>
            <a:r>
              <a:rPr lang="ar-SA" sz="3200" dirty="0" smtClean="0">
                <a:solidFill>
                  <a:schemeClr val="bg1"/>
                </a:solidFill>
              </a:rPr>
              <a:t>المريض  </a:t>
            </a:r>
            <a:r>
              <a:rPr lang="ar-SY" sz="3200" dirty="0">
                <a:solidFill>
                  <a:schemeClr val="bg1"/>
                </a:solidFill>
              </a:rPr>
              <a:t>معرّض ولأيام عديدة للعديد من المشاكل التي يجب مراقبتها</a:t>
            </a:r>
            <a:r>
              <a:rPr lang="ar-SA" sz="3200" dirty="0">
                <a:solidFill>
                  <a:schemeClr val="bg1"/>
                </a:solidFill>
              </a:rPr>
              <a:t> ...</a:t>
            </a:r>
            <a:r>
              <a:rPr lang="ar-SY" sz="3200" dirty="0">
                <a:solidFill>
                  <a:schemeClr val="bg1"/>
                </a:solidFill>
              </a:rPr>
              <a:t> </a:t>
            </a:r>
            <a:endParaRPr lang="ar-SA" sz="3200" dirty="0">
              <a:solidFill>
                <a:schemeClr val="bg1"/>
              </a:solidFill>
            </a:endParaRPr>
          </a:p>
          <a:p>
            <a:pPr algn="ctr"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</a:pPr>
            <a:r>
              <a:rPr lang="ar-SY" sz="3200" dirty="0">
                <a:solidFill>
                  <a:schemeClr val="bg1"/>
                </a:solidFill>
              </a:rPr>
              <a:t>و لا يبدأ وزن </a:t>
            </a:r>
            <a:r>
              <a:rPr lang="ar-SY" sz="3200" dirty="0" smtClean="0">
                <a:solidFill>
                  <a:schemeClr val="bg1"/>
                </a:solidFill>
              </a:rPr>
              <a:t>المريض بالتزايد </a:t>
            </a:r>
            <a:r>
              <a:rPr lang="ar-SY" sz="3200" dirty="0">
                <a:solidFill>
                  <a:schemeClr val="bg1"/>
                </a:solidFill>
              </a:rPr>
              <a:t>إلا عندما يستقر وضع </a:t>
            </a:r>
            <a:r>
              <a:rPr lang="ar-SY" sz="3200" dirty="0" smtClean="0">
                <a:solidFill>
                  <a:schemeClr val="bg1"/>
                </a:solidFill>
              </a:rPr>
              <a:t>المريض لاحقاً </a:t>
            </a:r>
            <a:r>
              <a:rPr lang="ar-SY" sz="3200" dirty="0">
                <a:solidFill>
                  <a:schemeClr val="bg1"/>
                </a:solidFill>
              </a:rPr>
              <a:t>وتزول كل هذه المشاكل</a:t>
            </a:r>
            <a:endParaRPr lang="ar-SA" sz="3200" dirty="0">
              <a:solidFill>
                <a:schemeClr val="bg1"/>
              </a:solidFill>
            </a:endParaRPr>
          </a:p>
          <a:p>
            <a:pPr algn="ctr"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</a:pPr>
            <a:endParaRPr lang="en-US" sz="3200" dirty="0">
              <a:solidFill>
                <a:schemeClr val="bg1"/>
              </a:solidFill>
            </a:endParaRPr>
          </a:p>
        </p:txBody>
      </p:sp>
      <p:pic>
        <p:nvPicPr>
          <p:cNvPr id="4106" name="Picture 1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6350" y="-26988"/>
            <a:ext cx="9156700" cy="76200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95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95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4" presetClass="entr" presetSubtype="0" accel="10000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95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95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95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95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95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95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95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95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95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095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95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95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95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095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095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095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095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095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095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09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095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095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095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095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095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095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095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095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095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095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9570" grpId="0"/>
      <p:bldP spid="109572" grpId="0"/>
      <p:bldP spid="109574" grpId="0" animBg="1"/>
      <p:bldP spid="109576" grpId="0" animBg="1"/>
      <p:bldP spid="109578" grpId="0" animBg="1"/>
      <p:bldP spid="109581" grpId="0" animBg="1"/>
      <p:bldP spid="109583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88" name="Text Box 16"/>
          <p:cNvSpPr txBox="1">
            <a:spLocks noChangeArrowheads="1"/>
          </p:cNvSpPr>
          <p:nvPr/>
        </p:nvSpPr>
        <p:spPr bwMode="auto">
          <a:xfrm rot="-2609843">
            <a:off x="2771775" y="1989138"/>
            <a:ext cx="3600450" cy="3506787"/>
          </a:xfrm>
          <a:prstGeom prst="rect">
            <a:avLst/>
          </a:prstGeom>
          <a:solidFill>
            <a:srgbClr val="0066FF"/>
          </a:solid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0066FF">
                <a:gamma/>
                <a:shade val="60000"/>
                <a:invGamma/>
              </a:srgbClr>
            </a:prstShdw>
          </a:effec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endParaRPr lang="ar-SA" sz="3200" b="1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cs typeface="Arial" charset="0"/>
            </a:endParaRPr>
          </a:p>
          <a:p>
            <a:pPr algn="ctr">
              <a:spcBef>
                <a:spcPct val="50000"/>
              </a:spcBef>
              <a:defRPr/>
            </a:pPr>
            <a:endParaRPr lang="ar-SA" sz="3200" b="1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cs typeface="Arial" charset="0"/>
            </a:endParaRPr>
          </a:p>
          <a:p>
            <a:pPr algn="ctr">
              <a:spcBef>
                <a:spcPct val="50000"/>
              </a:spcBef>
              <a:defRPr/>
            </a:pPr>
            <a:r>
              <a:rPr lang="ar-SA" sz="32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PT Bold Heading" pitchFamily="2" charset="-78"/>
              </a:rPr>
              <a:t>المواضيع المطروحة</a:t>
            </a:r>
          </a:p>
          <a:p>
            <a:pPr>
              <a:spcBef>
                <a:spcPct val="50000"/>
              </a:spcBef>
              <a:defRPr/>
            </a:pPr>
            <a:endParaRPr lang="ar-SA" sz="3200" b="1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cs typeface="PT Bold Heading" pitchFamily="2" charset="-78"/>
            </a:endParaRPr>
          </a:p>
          <a:p>
            <a:pPr>
              <a:spcBef>
                <a:spcPct val="50000"/>
              </a:spcBef>
              <a:defRPr/>
            </a:pPr>
            <a:endParaRPr lang="en-US" sz="3200" b="1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cs typeface="Arial" charset="0"/>
            </a:endParaRPr>
          </a:p>
        </p:txBody>
      </p:sp>
      <p:sp>
        <p:nvSpPr>
          <p:cNvPr id="79879" name="Text Box 7"/>
          <p:cNvSpPr txBox="1">
            <a:spLocks noChangeArrowheads="1"/>
          </p:cNvSpPr>
          <p:nvPr/>
        </p:nvSpPr>
        <p:spPr bwMode="auto">
          <a:xfrm>
            <a:off x="2124075" y="1196975"/>
            <a:ext cx="4932363" cy="519113"/>
          </a:xfrm>
          <a:prstGeom prst="rect">
            <a:avLst/>
          </a:prstGeom>
          <a:gradFill rotWithShape="1">
            <a:gsLst>
              <a:gs pos="0">
                <a:srgbClr val="0066FF">
                  <a:gamma/>
                  <a:shade val="46275"/>
                  <a:invGamma/>
                </a:srgbClr>
              </a:gs>
              <a:gs pos="100000">
                <a:srgbClr val="0066FF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>
            <a:outerShdw sy="50000" kx="2453608" rotWithShape="0">
              <a:schemeClr val="bg2">
                <a:alpha val="50000"/>
              </a:schemeClr>
            </a:outerShdw>
          </a:effec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  <a:defRPr/>
            </a:pPr>
            <a:r>
              <a:rPr lang="ar-SY" sz="28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Arabic Transparent" pitchFamily="2" charset="0"/>
              </a:rPr>
              <a:t>نقص السكر</a:t>
            </a:r>
            <a:endParaRPr lang="en-US" sz="2800" b="1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  <a:cs typeface="Arabic Transparent" pitchFamily="2" charset="0"/>
            </a:endParaRPr>
          </a:p>
        </p:txBody>
      </p:sp>
      <p:sp>
        <p:nvSpPr>
          <p:cNvPr id="79880" name="Text Box 8"/>
          <p:cNvSpPr txBox="1">
            <a:spLocks noChangeArrowheads="1"/>
          </p:cNvSpPr>
          <p:nvPr/>
        </p:nvSpPr>
        <p:spPr bwMode="auto">
          <a:xfrm>
            <a:off x="2124075" y="1773238"/>
            <a:ext cx="4932363" cy="519112"/>
          </a:xfrm>
          <a:prstGeom prst="rect">
            <a:avLst/>
          </a:prstGeom>
          <a:gradFill rotWithShape="1">
            <a:gsLst>
              <a:gs pos="0">
                <a:srgbClr val="0066FF">
                  <a:gamma/>
                  <a:shade val="46275"/>
                  <a:invGamma/>
                </a:srgbClr>
              </a:gs>
              <a:gs pos="100000">
                <a:srgbClr val="0066FF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>
            <a:outerShdw sy="50000" kx="2453608" rotWithShape="0">
              <a:schemeClr val="bg2">
                <a:alpha val="50000"/>
              </a:schemeClr>
            </a:outerShdw>
          </a:effec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  <a:defRPr/>
            </a:pPr>
            <a:r>
              <a:rPr lang="ar-SY" sz="28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Arabic Transparent" pitchFamily="2" charset="0"/>
              </a:rPr>
              <a:t>انخفاض الحرارة</a:t>
            </a:r>
            <a:endParaRPr lang="en-US" sz="2800" b="1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  <a:cs typeface="Arabic Transparent" pitchFamily="2" charset="0"/>
            </a:endParaRPr>
          </a:p>
        </p:txBody>
      </p:sp>
      <p:sp>
        <p:nvSpPr>
          <p:cNvPr id="79881" name="Text Box 9"/>
          <p:cNvSpPr txBox="1">
            <a:spLocks noChangeArrowheads="1"/>
          </p:cNvSpPr>
          <p:nvPr/>
        </p:nvSpPr>
        <p:spPr bwMode="auto">
          <a:xfrm>
            <a:off x="2124075" y="2349500"/>
            <a:ext cx="4932363" cy="519113"/>
          </a:xfrm>
          <a:prstGeom prst="rect">
            <a:avLst/>
          </a:prstGeom>
          <a:gradFill rotWithShape="1">
            <a:gsLst>
              <a:gs pos="0">
                <a:srgbClr val="0066FF">
                  <a:gamma/>
                  <a:shade val="46275"/>
                  <a:invGamma/>
                </a:srgbClr>
              </a:gs>
              <a:gs pos="100000">
                <a:srgbClr val="0066FF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>
            <a:outerShdw sy="50000" kx="2453608" rotWithShape="0">
              <a:schemeClr val="bg2">
                <a:alpha val="50000"/>
              </a:schemeClr>
            </a:outerShdw>
          </a:effec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  <a:defRPr/>
            </a:pPr>
            <a:r>
              <a:rPr lang="ar-SY" sz="28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Arabic Transparent" pitchFamily="2" charset="0"/>
              </a:rPr>
              <a:t>الصدمة</a:t>
            </a:r>
            <a:endParaRPr lang="en-US" sz="2800" b="1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  <a:cs typeface="Arabic Transparent" pitchFamily="2" charset="0"/>
            </a:endParaRPr>
          </a:p>
        </p:txBody>
      </p:sp>
      <p:sp>
        <p:nvSpPr>
          <p:cNvPr id="79882" name="Text Box 10"/>
          <p:cNvSpPr txBox="1">
            <a:spLocks noChangeArrowheads="1"/>
          </p:cNvSpPr>
          <p:nvPr/>
        </p:nvSpPr>
        <p:spPr bwMode="auto">
          <a:xfrm>
            <a:off x="2124075" y="2924175"/>
            <a:ext cx="4932363" cy="519113"/>
          </a:xfrm>
          <a:prstGeom prst="rect">
            <a:avLst/>
          </a:prstGeom>
          <a:gradFill rotWithShape="1">
            <a:gsLst>
              <a:gs pos="0">
                <a:srgbClr val="0066FF">
                  <a:gamma/>
                  <a:shade val="46275"/>
                  <a:invGamma/>
                </a:srgbClr>
              </a:gs>
              <a:gs pos="100000">
                <a:srgbClr val="0066FF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>
            <a:outerShdw sy="50000" kx="2453608" rotWithShape="0">
              <a:schemeClr val="bg2">
                <a:alpha val="50000"/>
              </a:schemeClr>
            </a:outerShdw>
          </a:effectLst>
        </p:spPr>
        <p:txBody>
          <a:bodyPr>
            <a:spAutoFit/>
          </a:bodyPr>
          <a:lstStyle/>
          <a:p>
            <a:pPr algn="l">
              <a:defRPr/>
            </a:pPr>
            <a:r>
              <a:rPr lang="ar-SY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Arabic Transparent" pitchFamily="2" charset="0"/>
              </a:rPr>
              <a:t>فقر الدم الشديد جداً</a:t>
            </a:r>
            <a:endParaRPr lang="en-US" sz="2800" b="1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  <a:cs typeface="Arabic Transparent" pitchFamily="2" charset="0"/>
            </a:endParaRPr>
          </a:p>
        </p:txBody>
      </p:sp>
      <p:sp>
        <p:nvSpPr>
          <p:cNvPr id="79883" name="Text Box 11"/>
          <p:cNvSpPr txBox="1">
            <a:spLocks noChangeArrowheads="1"/>
          </p:cNvSpPr>
          <p:nvPr/>
        </p:nvSpPr>
        <p:spPr bwMode="auto">
          <a:xfrm>
            <a:off x="2124075" y="3500438"/>
            <a:ext cx="4932363" cy="519112"/>
          </a:xfrm>
          <a:prstGeom prst="rect">
            <a:avLst/>
          </a:prstGeom>
          <a:gradFill rotWithShape="1">
            <a:gsLst>
              <a:gs pos="0">
                <a:srgbClr val="0066FF">
                  <a:gamma/>
                  <a:shade val="46275"/>
                  <a:invGamma/>
                </a:srgbClr>
              </a:gs>
              <a:gs pos="100000">
                <a:srgbClr val="0066FF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>
            <a:outerShdw sy="50000" kx="2453608" rotWithShape="0">
              <a:schemeClr val="bg2">
                <a:alpha val="50000"/>
              </a:schemeClr>
            </a:outerShdw>
          </a:effectLst>
        </p:spPr>
        <p:txBody>
          <a:bodyPr>
            <a:spAutoFit/>
          </a:bodyPr>
          <a:lstStyle/>
          <a:p>
            <a:pPr algn="l">
              <a:defRPr/>
            </a:pPr>
            <a:r>
              <a:rPr lang="ar-SA" sz="28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Arabic Transparent" pitchFamily="2" charset="0"/>
              </a:rPr>
              <a:t>ت</a:t>
            </a:r>
            <a:r>
              <a:rPr lang="ar-SY" sz="28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Arabic Transparent" pitchFamily="2" charset="0"/>
              </a:rPr>
              <a:t>قرح القرنية</a:t>
            </a:r>
            <a:endParaRPr lang="en-US" sz="2800" b="1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  <a:cs typeface="Arabic Transparent" pitchFamily="2" charset="0"/>
            </a:endParaRPr>
          </a:p>
        </p:txBody>
      </p:sp>
      <p:sp>
        <p:nvSpPr>
          <p:cNvPr id="79884" name="Text Box 12"/>
          <p:cNvSpPr txBox="1">
            <a:spLocks noChangeArrowheads="1"/>
          </p:cNvSpPr>
          <p:nvPr/>
        </p:nvSpPr>
        <p:spPr bwMode="auto">
          <a:xfrm>
            <a:off x="2124075" y="4076700"/>
            <a:ext cx="4945063" cy="519113"/>
          </a:xfrm>
          <a:prstGeom prst="rect">
            <a:avLst/>
          </a:prstGeom>
          <a:gradFill rotWithShape="1">
            <a:gsLst>
              <a:gs pos="0">
                <a:srgbClr val="0066FF">
                  <a:gamma/>
                  <a:shade val="46275"/>
                  <a:invGamma/>
                </a:srgbClr>
              </a:gs>
              <a:gs pos="100000">
                <a:srgbClr val="0066FF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>
            <a:outerShdw sy="50000" kx="2453608" rotWithShape="0">
              <a:schemeClr val="bg2">
                <a:alpha val="50000"/>
              </a:schemeClr>
            </a:outerShdw>
          </a:effectLst>
        </p:spPr>
        <p:txBody>
          <a:bodyPr>
            <a:spAutoFit/>
          </a:bodyPr>
          <a:lstStyle/>
          <a:p>
            <a:pPr algn="l">
              <a:defRPr/>
            </a:pPr>
            <a:r>
              <a:rPr lang="ar-SY" sz="28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Arabic Transparent" pitchFamily="2" charset="0"/>
              </a:rPr>
              <a:t>الإسهال المائي و/ أو الإقياء</a:t>
            </a:r>
            <a:endParaRPr lang="en-US" sz="2800" b="1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  <a:cs typeface="Arabic Transparent" pitchFamily="2" charset="0"/>
            </a:endParaRPr>
          </a:p>
        </p:txBody>
      </p:sp>
      <p:sp>
        <p:nvSpPr>
          <p:cNvPr id="79885" name="Text Box 13"/>
          <p:cNvSpPr txBox="1">
            <a:spLocks noChangeArrowheads="1"/>
          </p:cNvSpPr>
          <p:nvPr/>
        </p:nvSpPr>
        <p:spPr bwMode="auto">
          <a:xfrm>
            <a:off x="2124075" y="4652963"/>
            <a:ext cx="4932363" cy="519112"/>
          </a:xfrm>
          <a:prstGeom prst="rect">
            <a:avLst/>
          </a:prstGeom>
          <a:gradFill rotWithShape="1">
            <a:gsLst>
              <a:gs pos="0">
                <a:srgbClr val="0066FF">
                  <a:gamma/>
                  <a:shade val="46275"/>
                  <a:invGamma/>
                </a:srgbClr>
              </a:gs>
              <a:gs pos="100000">
                <a:srgbClr val="0066FF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>
            <a:outerShdw sy="50000" kx="2453608" rotWithShape="0">
              <a:schemeClr val="bg2">
                <a:alpha val="50000"/>
              </a:schemeClr>
            </a:outerShdw>
          </a:effectLst>
        </p:spPr>
        <p:txBody>
          <a:bodyPr>
            <a:spAutoFit/>
          </a:bodyPr>
          <a:lstStyle/>
          <a:p>
            <a:pPr algn="l">
              <a:defRPr/>
            </a:pPr>
            <a:r>
              <a:rPr lang="ar-SY" sz="28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Arabic Transparent" pitchFamily="2" charset="0"/>
              </a:rPr>
              <a:t>تحضير </a:t>
            </a:r>
            <a:r>
              <a:rPr lang="en-US" sz="28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Arabic Transparent" pitchFamily="2" charset="0"/>
              </a:rPr>
              <a:t>ReSoMal</a:t>
            </a:r>
          </a:p>
        </p:txBody>
      </p:sp>
      <p:sp>
        <p:nvSpPr>
          <p:cNvPr id="79886" name="Text Box 14"/>
          <p:cNvSpPr txBox="1">
            <a:spLocks noChangeArrowheads="1"/>
          </p:cNvSpPr>
          <p:nvPr/>
        </p:nvSpPr>
        <p:spPr bwMode="auto">
          <a:xfrm>
            <a:off x="2124075" y="5229225"/>
            <a:ext cx="4932363" cy="519113"/>
          </a:xfrm>
          <a:prstGeom prst="rect">
            <a:avLst/>
          </a:prstGeom>
          <a:gradFill rotWithShape="1">
            <a:gsLst>
              <a:gs pos="0">
                <a:srgbClr val="0066FF">
                  <a:gamma/>
                  <a:shade val="46275"/>
                  <a:invGamma/>
                </a:srgbClr>
              </a:gs>
              <a:gs pos="100000">
                <a:srgbClr val="0066FF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>
            <a:outerShdw sy="50000" kx="2453608" rotWithShape="0">
              <a:schemeClr val="bg2">
                <a:alpha val="50000"/>
              </a:schemeClr>
            </a:outerShdw>
          </a:effectLst>
        </p:spPr>
        <p:txBody>
          <a:bodyPr>
            <a:spAutoFit/>
          </a:bodyPr>
          <a:lstStyle/>
          <a:p>
            <a:pPr algn="l">
              <a:defRPr/>
            </a:pPr>
            <a:r>
              <a:rPr lang="ar-SY" sz="28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Arabic Transparent" pitchFamily="2" charset="0"/>
              </a:rPr>
              <a:t>اختيار الصاد المناسب وحساب الجرعات</a:t>
            </a:r>
            <a:endParaRPr lang="en-US" sz="2800" b="1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  <a:cs typeface="Arabic Transparent" pitchFamily="2" charset="0"/>
            </a:endParaRPr>
          </a:p>
        </p:txBody>
      </p:sp>
      <p:sp>
        <p:nvSpPr>
          <p:cNvPr id="79887" name="Text Box 15"/>
          <p:cNvSpPr txBox="1">
            <a:spLocks noChangeArrowheads="1"/>
          </p:cNvSpPr>
          <p:nvPr/>
        </p:nvSpPr>
        <p:spPr bwMode="auto">
          <a:xfrm>
            <a:off x="2124075" y="5805488"/>
            <a:ext cx="4932363" cy="437043"/>
          </a:xfrm>
          <a:prstGeom prst="rect">
            <a:avLst/>
          </a:prstGeom>
          <a:gradFill rotWithShape="1">
            <a:gsLst>
              <a:gs pos="0">
                <a:srgbClr val="0066FF">
                  <a:gamma/>
                  <a:shade val="46275"/>
                  <a:invGamma/>
                </a:srgbClr>
              </a:gs>
              <a:gs pos="100000">
                <a:srgbClr val="0066FF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>
            <a:outerShdw sy="50000" kx="2453608" rotWithShape="0">
              <a:schemeClr val="bg2">
                <a:alpha val="50000"/>
              </a:schemeClr>
            </a:outerShdw>
          </a:effectLst>
        </p:spPr>
        <p:txBody>
          <a:bodyPr anchor="ctr">
            <a:spAutoFit/>
          </a:bodyPr>
          <a:lstStyle/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Font typeface="Wingdings" pitchFamily="2" charset="2"/>
              <a:buNone/>
              <a:defRPr/>
            </a:pPr>
            <a:r>
              <a:rPr lang="ar-SA" sz="28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Arabic Transparent" pitchFamily="2" charset="0"/>
              </a:rPr>
              <a:t>ت</a:t>
            </a:r>
            <a:r>
              <a:rPr lang="ar-SY" sz="28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Arabic Transparent" pitchFamily="2" charset="0"/>
              </a:rPr>
              <a:t>دوين التدبير الأساسي والعلاج المطبق</a:t>
            </a:r>
            <a:endParaRPr lang="en-US" sz="2800" b="1">
              <a:solidFill>
                <a:schemeClr val="bg1"/>
              </a:solidFill>
              <a:latin typeface="Arial" charset="0"/>
              <a:cs typeface="Arabic Transparent" pitchFamily="2" charset="0"/>
            </a:endParaRPr>
          </a:p>
        </p:txBody>
      </p:sp>
      <p:pic>
        <p:nvPicPr>
          <p:cNvPr id="5132" name="Picture 1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6350" y="-26988"/>
            <a:ext cx="9156700" cy="76200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98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98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988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98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798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798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798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0" dur="500"/>
                                        <p:tgtEl>
                                          <p:spTgt spid="798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798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0" dur="500"/>
                                        <p:tgtEl>
                                          <p:spTgt spid="798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5" dur="500"/>
                                        <p:tgtEl>
                                          <p:spTgt spid="798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0" dur="500"/>
                                        <p:tgtEl>
                                          <p:spTgt spid="798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5" dur="500"/>
                                        <p:tgtEl>
                                          <p:spTgt spid="798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9888" grpId="0" animBg="1"/>
      <p:bldP spid="79879" grpId="0" animBg="1"/>
      <p:bldP spid="79880" grpId="0" animBg="1"/>
      <p:bldP spid="79881" grpId="0" animBg="1"/>
      <p:bldP spid="79882" grpId="0" animBg="1"/>
      <p:bldP spid="79883" grpId="0" animBg="1"/>
      <p:bldP spid="79884" grpId="0" animBg="1"/>
      <p:bldP spid="79885" grpId="0" animBg="1"/>
      <p:bldP spid="79886" grpId="0" animBg="1"/>
      <p:bldP spid="79887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2492375"/>
            <a:ext cx="8229600" cy="1143000"/>
          </a:xfrm>
        </p:spPr>
        <p:txBody>
          <a:bodyPr/>
          <a:lstStyle/>
          <a:p>
            <a:pPr eaLnBrk="1" hangingPunct="1">
              <a:defRPr/>
            </a:pPr>
            <a:r>
              <a:rPr lang="ar-SY" sz="60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PT Bold Broken" pitchFamily="2" charset="-78"/>
              </a:rPr>
              <a:t>نقص السكر</a:t>
            </a:r>
            <a:endParaRPr lang="en-US" sz="6000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PT Bold Broken" pitchFamily="2" charset="-78"/>
            </a:endParaRPr>
          </a:p>
        </p:txBody>
      </p:sp>
      <p:pic>
        <p:nvPicPr>
          <p:cNvPr id="6147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6350" y="-26988"/>
            <a:ext cx="9156700" cy="76200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8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08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08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3" presetClass="emph" presetSubtype="6" repeatCount="indefinite" accel="50000" decel="50000" autoRev="1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1" dur="1000" fill="hold"/>
                                        <p:tgtEl>
                                          <p:spTgt spid="8089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22C35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898" grpId="0"/>
      <p:bldP spid="80898" grpId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ar-SY" b="1" dirty="0" smtClean="0">
                <a:solidFill>
                  <a:srgbClr val="C00000"/>
                </a:solidFill>
                <a:effectLst/>
              </a:rPr>
              <a:t>نقص السكر</a:t>
            </a:r>
            <a:endParaRPr lang="en-US" b="1" dirty="0" smtClean="0">
              <a:solidFill>
                <a:srgbClr val="C00000"/>
              </a:solidFill>
              <a:effectLst/>
            </a:endParaRP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844675"/>
            <a:ext cx="8229600" cy="4251325"/>
          </a:xfrm>
        </p:spPr>
        <p:txBody>
          <a:bodyPr/>
          <a:lstStyle/>
          <a:p>
            <a:pPr algn="ctr" eaLnBrk="1" hangingPunct="1">
              <a:buFontTx/>
              <a:buNone/>
              <a:defRPr/>
            </a:pPr>
            <a:r>
              <a:rPr lang="ar-SA" sz="4000" b="1" dirty="0" smtClean="0">
                <a:solidFill>
                  <a:srgbClr val="7030A0"/>
                </a:solidFill>
              </a:rPr>
              <a:t>تعريف</a:t>
            </a:r>
          </a:p>
        </p:txBody>
      </p:sp>
      <p:sp>
        <p:nvSpPr>
          <p:cNvPr id="101380" name="AutoShape 4"/>
          <p:cNvSpPr>
            <a:spLocks noChangeArrowheads="1"/>
          </p:cNvSpPr>
          <p:nvPr/>
        </p:nvSpPr>
        <p:spPr bwMode="auto">
          <a:xfrm>
            <a:off x="793750" y="2563813"/>
            <a:ext cx="7808913" cy="2670175"/>
          </a:xfrm>
          <a:prstGeom prst="flowChartAlternateProcess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spcBef>
                <a:spcPct val="20000"/>
              </a:spcBef>
              <a:buClr>
                <a:schemeClr val="hlink"/>
              </a:buClr>
            </a:pPr>
            <a:endParaRPr lang="ar-SA" sz="3200">
              <a:solidFill>
                <a:srgbClr val="3333FF"/>
              </a:solidFill>
            </a:endParaRPr>
          </a:p>
          <a:p>
            <a:pPr algn="ctr">
              <a:spcBef>
                <a:spcPct val="20000"/>
              </a:spcBef>
              <a:buClr>
                <a:schemeClr val="hlink"/>
              </a:buClr>
            </a:pPr>
            <a:r>
              <a:rPr lang="ar-SY" sz="3200">
                <a:solidFill>
                  <a:schemeClr val="tx1"/>
                </a:solidFill>
              </a:rPr>
              <a:t>مستوى سكر الدم أقل من</a:t>
            </a:r>
            <a:r>
              <a:rPr lang="ar-SA" sz="3200">
                <a:solidFill>
                  <a:schemeClr val="tx1"/>
                </a:solidFill>
              </a:rPr>
              <a:t> 54</a:t>
            </a:r>
            <a:r>
              <a:rPr lang="ar-SY" sz="3200">
                <a:solidFill>
                  <a:schemeClr val="tx1"/>
                </a:solidFill>
              </a:rPr>
              <a:t> ملغ/</a:t>
            </a:r>
            <a:r>
              <a:rPr lang="ar-SA" sz="3200">
                <a:solidFill>
                  <a:schemeClr val="tx1"/>
                </a:solidFill>
              </a:rPr>
              <a:t> </a:t>
            </a:r>
            <a:r>
              <a:rPr lang="ar-SY" sz="3200">
                <a:solidFill>
                  <a:schemeClr val="tx1"/>
                </a:solidFill>
              </a:rPr>
              <a:t>دل</a:t>
            </a:r>
            <a:endParaRPr lang="ar-SA" sz="3200">
              <a:solidFill>
                <a:schemeClr val="tx1"/>
              </a:solidFill>
            </a:endParaRPr>
          </a:p>
          <a:p>
            <a:pPr algn="ctr">
              <a:spcBef>
                <a:spcPct val="20000"/>
              </a:spcBef>
              <a:buClr>
                <a:schemeClr val="hlink"/>
              </a:buClr>
            </a:pPr>
            <a:r>
              <a:rPr lang="ar-SY" sz="3200">
                <a:solidFill>
                  <a:schemeClr val="tx1"/>
                </a:solidFill>
              </a:rPr>
              <a:t>(</a:t>
            </a:r>
            <a:r>
              <a:rPr lang="ar-SA" sz="3200">
                <a:solidFill>
                  <a:schemeClr val="tx1"/>
                </a:solidFill>
              </a:rPr>
              <a:t>3</a:t>
            </a:r>
            <a:r>
              <a:rPr lang="ar-SY" sz="3200">
                <a:solidFill>
                  <a:schemeClr val="tx1"/>
                </a:solidFill>
              </a:rPr>
              <a:t>ملمول / لتر ) </a:t>
            </a:r>
            <a:endParaRPr lang="ar-SA" sz="3200">
              <a:solidFill>
                <a:schemeClr val="tx1"/>
              </a:solidFill>
            </a:endParaRPr>
          </a:p>
          <a:p>
            <a:pPr algn="ctr">
              <a:spcBef>
                <a:spcPct val="50000"/>
              </a:spcBef>
            </a:pPr>
            <a:endParaRPr lang="en-US" sz="3200">
              <a:solidFill>
                <a:schemeClr val="tx1"/>
              </a:solidFill>
            </a:endParaRPr>
          </a:p>
        </p:txBody>
      </p:sp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6350" y="-26988"/>
            <a:ext cx="9156700" cy="76200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" dur="500"/>
                                        <p:tgtEl>
                                          <p:spTgt spid="1013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8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2" dur="500"/>
                                        <p:tgtEl>
                                          <p:spTgt spid="10138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8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5" dur="500"/>
                                        <p:tgtEl>
                                          <p:spTgt spid="10138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ar-SY" smtClean="0">
                <a:effectLst/>
              </a:rPr>
              <a:t>نقص السكر</a:t>
            </a:r>
            <a:endParaRPr lang="en-US" smtClean="0">
              <a:effectLst/>
            </a:endParaRPr>
          </a:p>
        </p:txBody>
      </p:sp>
      <p:sp>
        <p:nvSpPr>
          <p:cNvPr id="1024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989138"/>
            <a:ext cx="8229600" cy="4106862"/>
          </a:xfrm>
        </p:spPr>
        <p:txBody>
          <a:bodyPr/>
          <a:lstStyle/>
          <a:p>
            <a:pPr algn="ctr" eaLnBrk="1" hangingPunct="1">
              <a:buFontTx/>
              <a:buNone/>
            </a:pPr>
            <a:r>
              <a:rPr lang="ar-SA" sz="3600" b="1" dirty="0" err="1" smtClean="0">
                <a:solidFill>
                  <a:srgbClr val="7030A0"/>
                </a:solidFill>
                <a:effectLst/>
              </a:rPr>
              <a:t>ال</a:t>
            </a:r>
            <a:r>
              <a:rPr lang="ar-SY" sz="3600" b="1" dirty="0" smtClean="0">
                <a:solidFill>
                  <a:srgbClr val="7030A0"/>
                </a:solidFill>
                <a:effectLst/>
              </a:rPr>
              <a:t>أعراض</a:t>
            </a:r>
            <a:endParaRPr lang="en-US" sz="3600" b="1" dirty="0" smtClean="0">
              <a:solidFill>
                <a:srgbClr val="7030A0"/>
              </a:solidFill>
              <a:effectLst/>
            </a:endParaRPr>
          </a:p>
        </p:txBody>
      </p:sp>
      <p:sp>
        <p:nvSpPr>
          <p:cNvPr id="102407" name="AutoShape 7"/>
          <p:cNvSpPr>
            <a:spLocks noChangeArrowheads="1"/>
          </p:cNvSpPr>
          <p:nvPr/>
        </p:nvSpPr>
        <p:spPr bwMode="auto">
          <a:xfrm>
            <a:off x="323850" y="2420938"/>
            <a:ext cx="8569325" cy="4079415"/>
          </a:xfrm>
          <a:prstGeom prst="flowChartAlternateProcess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rtl="1">
              <a:spcBef>
                <a:spcPct val="20000"/>
              </a:spcBef>
              <a:buClr>
                <a:schemeClr val="hlink"/>
              </a:buClr>
              <a:buFontTx/>
              <a:buChar char="•"/>
            </a:pPr>
            <a:r>
              <a:rPr lang="ar-SY" sz="3200" dirty="0">
                <a:solidFill>
                  <a:schemeClr val="tx1"/>
                </a:solidFill>
              </a:rPr>
              <a:t>انخفاض الحرارة</a:t>
            </a:r>
            <a:endParaRPr lang="ar-SA" sz="3200" dirty="0">
              <a:solidFill>
                <a:schemeClr val="tx1"/>
              </a:solidFill>
            </a:endParaRPr>
          </a:p>
          <a:p>
            <a:pPr algn="r" rtl="1">
              <a:spcBef>
                <a:spcPct val="20000"/>
              </a:spcBef>
              <a:buClr>
                <a:schemeClr val="hlink"/>
              </a:buClr>
              <a:buFontTx/>
              <a:buChar char="•"/>
            </a:pPr>
            <a:r>
              <a:rPr lang="ar-SY" sz="3200" dirty="0">
                <a:solidFill>
                  <a:schemeClr val="tx1"/>
                </a:solidFill>
              </a:rPr>
              <a:t> التعب</a:t>
            </a:r>
            <a:endParaRPr lang="ar-SA" sz="3200" dirty="0">
              <a:solidFill>
                <a:schemeClr val="tx1"/>
              </a:solidFill>
            </a:endParaRPr>
          </a:p>
          <a:p>
            <a:pPr algn="r" rtl="1">
              <a:spcBef>
                <a:spcPct val="20000"/>
              </a:spcBef>
              <a:buClr>
                <a:schemeClr val="hlink"/>
              </a:buClr>
              <a:buFontTx/>
              <a:buChar char="•"/>
            </a:pPr>
            <a:r>
              <a:rPr lang="ar-SY" sz="3200" dirty="0">
                <a:solidFill>
                  <a:schemeClr val="tx1"/>
                </a:solidFill>
              </a:rPr>
              <a:t> فقد </a:t>
            </a:r>
            <a:r>
              <a:rPr lang="ar-SY" sz="3200" dirty="0" err="1">
                <a:solidFill>
                  <a:schemeClr val="tx1"/>
                </a:solidFill>
              </a:rPr>
              <a:t>الوع</a:t>
            </a:r>
            <a:r>
              <a:rPr lang="ar-SA" sz="3200" dirty="0">
                <a:solidFill>
                  <a:schemeClr val="tx1"/>
                </a:solidFill>
              </a:rPr>
              <a:t>ي</a:t>
            </a:r>
          </a:p>
          <a:p>
            <a:pPr algn="r" rtl="1">
              <a:spcBef>
                <a:spcPct val="20000"/>
              </a:spcBef>
              <a:buClr>
                <a:schemeClr val="hlink"/>
              </a:buClr>
              <a:buFontTx/>
              <a:buChar char="•"/>
            </a:pPr>
            <a:r>
              <a:rPr lang="ar-SA" sz="3200" dirty="0">
                <a:solidFill>
                  <a:schemeClr val="tx1"/>
                </a:solidFill>
              </a:rPr>
              <a:t> </a:t>
            </a:r>
            <a:r>
              <a:rPr lang="ar-SY" sz="3200" dirty="0">
                <a:solidFill>
                  <a:schemeClr val="tx1"/>
                </a:solidFill>
              </a:rPr>
              <a:t>تعرق وشحوب</a:t>
            </a:r>
            <a:endParaRPr lang="ar-SA" sz="3200" dirty="0">
              <a:solidFill>
                <a:schemeClr val="tx1"/>
              </a:solidFill>
            </a:endParaRPr>
          </a:p>
          <a:p>
            <a:pPr algn="r" rtl="1">
              <a:spcBef>
                <a:spcPct val="20000"/>
              </a:spcBef>
              <a:buClr>
                <a:schemeClr val="hlink"/>
              </a:buClr>
              <a:buFontTx/>
              <a:buChar char="•"/>
            </a:pPr>
            <a:r>
              <a:rPr lang="ar-SA" sz="3200" dirty="0">
                <a:solidFill>
                  <a:schemeClr val="tx1"/>
                </a:solidFill>
              </a:rPr>
              <a:t> </a:t>
            </a:r>
            <a:r>
              <a:rPr lang="ar-SY" sz="3200" dirty="0">
                <a:solidFill>
                  <a:schemeClr val="tx1"/>
                </a:solidFill>
              </a:rPr>
              <a:t>وغالباً ما يكون تغيّم الوعي العلامة الوحيدة قبل الوفاة .</a:t>
            </a:r>
            <a:endParaRPr lang="ar-SA" sz="3200" dirty="0">
              <a:solidFill>
                <a:schemeClr val="tx1"/>
              </a:solidFill>
            </a:endParaRPr>
          </a:p>
          <a:p>
            <a:pPr algn="r" rtl="1">
              <a:spcBef>
                <a:spcPct val="50000"/>
              </a:spcBef>
            </a:pPr>
            <a:endParaRPr lang="en-US" sz="3200" dirty="0">
              <a:solidFill>
                <a:schemeClr val="tx1"/>
              </a:solidFill>
            </a:endParaRPr>
          </a:p>
        </p:txBody>
      </p:sp>
      <p:pic>
        <p:nvPicPr>
          <p:cNvPr id="8197" name="Picture 1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6350" y="-26988"/>
            <a:ext cx="9156700" cy="76200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" dur="500"/>
                                        <p:tgtEl>
                                          <p:spTgt spid="1024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2" dur="500"/>
                                        <p:tgtEl>
                                          <p:spTgt spid="1024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7" dur="500"/>
                                        <p:tgtEl>
                                          <p:spTgt spid="1024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2" dur="500"/>
                                        <p:tgtEl>
                                          <p:spTgt spid="1024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7" dur="500"/>
                                        <p:tgtEl>
                                          <p:spTgt spid="1024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2" dur="500"/>
                                        <p:tgtEl>
                                          <p:spTgt spid="1024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ar-SY" smtClean="0"/>
              <a:t>نقص السكر</a:t>
            </a:r>
            <a:endParaRPr lang="en-US" smtClean="0"/>
          </a:p>
        </p:txBody>
      </p:sp>
      <p:sp>
        <p:nvSpPr>
          <p:cNvPr id="10342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989138"/>
            <a:ext cx="8229600" cy="4106862"/>
          </a:xfrm>
        </p:spPr>
        <p:txBody>
          <a:bodyPr/>
          <a:lstStyle/>
          <a:p>
            <a:pPr algn="ctr" rtl="1" eaLnBrk="1" hangingPunct="1">
              <a:buFontTx/>
              <a:buNone/>
              <a:defRPr/>
            </a:pPr>
            <a:r>
              <a:rPr lang="ar-SY" sz="4000" b="1" dirty="0" smtClean="0">
                <a:solidFill>
                  <a:srgbClr val="7030A0"/>
                </a:solidFill>
              </a:rPr>
              <a:t>السبب</a:t>
            </a:r>
            <a:endParaRPr lang="en-US" sz="4000" b="1" dirty="0" smtClean="0">
              <a:solidFill>
                <a:srgbClr val="7030A0"/>
              </a:solidFill>
            </a:endParaRPr>
          </a:p>
        </p:txBody>
      </p:sp>
      <p:sp>
        <p:nvSpPr>
          <p:cNvPr id="103428" name="AutoShape 4"/>
          <p:cNvSpPr>
            <a:spLocks noChangeArrowheads="1"/>
          </p:cNvSpPr>
          <p:nvPr/>
        </p:nvSpPr>
        <p:spPr bwMode="auto">
          <a:xfrm>
            <a:off x="900113" y="2781300"/>
            <a:ext cx="7609527" cy="2771823"/>
          </a:xfrm>
          <a:prstGeom prst="flowChartAlternateProcess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 rtl="1">
              <a:spcBef>
                <a:spcPct val="20000"/>
              </a:spcBef>
              <a:buClr>
                <a:schemeClr val="hlink"/>
              </a:buClr>
            </a:pPr>
            <a:endParaRPr lang="ar-SA" sz="3200" dirty="0">
              <a:solidFill>
                <a:srgbClr val="FF0000"/>
              </a:solidFill>
            </a:endParaRPr>
          </a:p>
          <a:p>
            <a:pPr algn="ctr" rtl="1">
              <a:spcBef>
                <a:spcPct val="20000"/>
              </a:spcBef>
              <a:buClr>
                <a:schemeClr val="hlink"/>
              </a:buClr>
              <a:buFontTx/>
              <a:buChar char="•"/>
            </a:pPr>
            <a:r>
              <a:rPr lang="ar-SY" sz="3200" dirty="0">
                <a:solidFill>
                  <a:schemeClr val="tx1"/>
                </a:solidFill>
              </a:rPr>
              <a:t>نقص التغذية</a:t>
            </a:r>
            <a:r>
              <a:rPr lang="en-US" sz="3200" dirty="0">
                <a:solidFill>
                  <a:schemeClr val="tx1"/>
                </a:solidFill>
              </a:rPr>
              <a:t> </a:t>
            </a:r>
            <a:r>
              <a:rPr lang="ar-SA" sz="3200" dirty="0">
                <a:solidFill>
                  <a:schemeClr val="tx1"/>
                </a:solidFill>
              </a:rPr>
              <a:t>(الوارد) نتيجة:</a:t>
            </a:r>
          </a:p>
          <a:p>
            <a:pPr algn="ctr" rtl="1">
              <a:spcBef>
                <a:spcPct val="20000"/>
              </a:spcBef>
              <a:buClr>
                <a:schemeClr val="hlink"/>
              </a:buClr>
              <a:buFontTx/>
              <a:buChar char="•"/>
            </a:pPr>
            <a:r>
              <a:rPr lang="ar-SA" sz="3200" dirty="0">
                <a:solidFill>
                  <a:schemeClr val="tx1"/>
                </a:solidFill>
              </a:rPr>
              <a:t> </a:t>
            </a:r>
            <a:r>
              <a:rPr lang="ar-SY" sz="3200" dirty="0" err="1">
                <a:solidFill>
                  <a:schemeClr val="tx1"/>
                </a:solidFill>
              </a:rPr>
              <a:t>إقياء</a:t>
            </a:r>
            <a:r>
              <a:rPr lang="en-US" sz="3200" dirty="0">
                <a:solidFill>
                  <a:schemeClr val="tx1"/>
                </a:solidFill>
              </a:rPr>
              <a:t> </a:t>
            </a:r>
            <a:r>
              <a:rPr lang="ar-SA" sz="3200" dirty="0">
                <a:solidFill>
                  <a:schemeClr val="tx1"/>
                </a:solidFill>
              </a:rPr>
              <a:t>, طعام قليل, صيام, </a:t>
            </a:r>
            <a:r>
              <a:rPr lang="ar-SY" sz="3200" dirty="0">
                <a:solidFill>
                  <a:schemeClr val="tx1"/>
                </a:solidFill>
              </a:rPr>
              <a:t>انتظار قبوله </a:t>
            </a:r>
            <a:r>
              <a:rPr lang="ar-SA" sz="3200" dirty="0">
                <a:solidFill>
                  <a:schemeClr val="tx1"/>
                </a:solidFill>
              </a:rPr>
              <a:t>طويلا </a:t>
            </a:r>
            <a:r>
              <a:rPr lang="ar-SA" sz="3200" dirty="0" err="1">
                <a:solidFill>
                  <a:schemeClr val="tx1"/>
                </a:solidFill>
              </a:rPr>
              <a:t>بالمشفى</a:t>
            </a:r>
            <a:endParaRPr lang="ar-SA" sz="3200" dirty="0">
              <a:solidFill>
                <a:schemeClr val="tx1"/>
              </a:solidFill>
            </a:endParaRPr>
          </a:p>
          <a:p>
            <a:pPr algn="ctr" rtl="1">
              <a:spcBef>
                <a:spcPct val="50000"/>
              </a:spcBef>
            </a:pPr>
            <a:endParaRPr lang="en-US" sz="3200" dirty="0">
              <a:solidFill>
                <a:schemeClr val="tx1"/>
              </a:solidFill>
            </a:endParaRPr>
          </a:p>
        </p:txBody>
      </p:sp>
      <p:pic>
        <p:nvPicPr>
          <p:cNvPr id="9221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6350" y="-26988"/>
            <a:ext cx="9156700" cy="76200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" dur="500"/>
                                        <p:tgtEl>
                                          <p:spTgt spid="1034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2" dur="500"/>
                                        <p:tgtEl>
                                          <p:spTgt spid="1034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5" dur="500"/>
                                        <p:tgtEl>
                                          <p:spTgt spid="1034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ar-SY" smtClean="0"/>
              <a:t>نقص السكر</a:t>
            </a:r>
            <a:endParaRPr lang="en-US" smtClean="0"/>
          </a:p>
        </p:txBody>
      </p:sp>
      <p:sp>
        <p:nvSpPr>
          <p:cNvPr id="131078" name="Text Box 6"/>
          <p:cNvSpPr txBox="1">
            <a:spLocks noChangeArrowheads="1"/>
          </p:cNvSpPr>
          <p:nvPr/>
        </p:nvSpPr>
        <p:spPr bwMode="auto">
          <a:xfrm>
            <a:off x="6372225" y="2205038"/>
            <a:ext cx="2478088" cy="830997"/>
          </a:xfrm>
          <a:prstGeom prst="rect">
            <a:avLst/>
          </a:prstGeom>
          <a:solidFill>
            <a:schemeClr val="tx2"/>
          </a:solidFill>
          <a:ln w="9525" algn="ctr">
            <a:noFill/>
            <a:miter lim="800000"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anchorCtr="1">
            <a:spAutoFit/>
          </a:bodyPr>
          <a:lstStyle/>
          <a:p>
            <a:pPr algn="ctr">
              <a:defRPr/>
            </a:pPr>
            <a:r>
              <a:rPr lang="ar-SA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50مل غلوكوز 10 % فم</a:t>
            </a:r>
            <a:endParaRPr lang="en-U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  <a:cs typeface="Arial" charset="0"/>
            </a:endParaRPr>
          </a:p>
        </p:txBody>
      </p:sp>
      <p:sp>
        <p:nvSpPr>
          <p:cNvPr id="131079" name="Text Box 7"/>
          <p:cNvSpPr txBox="1">
            <a:spLocks noChangeArrowheads="1"/>
          </p:cNvSpPr>
          <p:nvPr/>
        </p:nvSpPr>
        <p:spPr bwMode="auto">
          <a:xfrm>
            <a:off x="3492500" y="2205038"/>
            <a:ext cx="2592388" cy="830997"/>
          </a:xfrm>
          <a:prstGeom prst="rect">
            <a:avLst/>
          </a:prstGeom>
          <a:solidFill>
            <a:schemeClr val="accent2"/>
          </a:solidFill>
          <a:ln w="9525" algn="ctr">
            <a:noFill/>
            <a:miter lim="800000"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anchorCtr="1">
            <a:spAutoFit/>
          </a:bodyPr>
          <a:lstStyle/>
          <a:p>
            <a:pPr algn="ctr">
              <a:defRPr/>
            </a:pPr>
            <a:r>
              <a:rPr lang="ar-SA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5مل/ </a:t>
            </a:r>
            <a:r>
              <a:rPr lang="ar-SA" sz="24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كغ</a:t>
            </a:r>
            <a:r>
              <a:rPr lang="ar-SA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 غلوكوز 10% وريدي</a:t>
            </a:r>
            <a:endParaRPr lang="en-U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  <a:cs typeface="Arial" charset="0"/>
            </a:endParaRPr>
          </a:p>
        </p:txBody>
      </p:sp>
      <p:sp>
        <p:nvSpPr>
          <p:cNvPr id="131081" name="Text Box 9"/>
          <p:cNvSpPr txBox="1">
            <a:spLocks noChangeArrowheads="1"/>
          </p:cNvSpPr>
          <p:nvPr/>
        </p:nvSpPr>
        <p:spPr bwMode="auto">
          <a:xfrm>
            <a:off x="250825" y="2205038"/>
            <a:ext cx="2582863" cy="830997"/>
          </a:xfrm>
          <a:prstGeom prst="rect">
            <a:avLst/>
          </a:prstGeom>
          <a:solidFill>
            <a:schemeClr val="tx2"/>
          </a:solidFill>
          <a:ln w="9525" algn="ctr">
            <a:noFill/>
            <a:miter lim="800000"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anchorCtr="1">
            <a:spAutoFit/>
          </a:bodyPr>
          <a:lstStyle/>
          <a:p>
            <a:pPr algn="ctr">
              <a:defRPr/>
            </a:pPr>
            <a:r>
              <a:rPr lang="ar-SA" sz="24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50 مل غلوكوز 10 % </a:t>
            </a:r>
          </a:p>
          <a:p>
            <a:pPr algn="ctr">
              <a:defRPr/>
            </a:pPr>
            <a:r>
              <a:rPr lang="en-US" sz="24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NGT</a:t>
            </a:r>
          </a:p>
        </p:txBody>
      </p:sp>
      <p:sp>
        <p:nvSpPr>
          <p:cNvPr id="131082" name="Text Box 10"/>
          <p:cNvSpPr txBox="1">
            <a:spLocks noChangeArrowheads="1"/>
          </p:cNvSpPr>
          <p:nvPr/>
        </p:nvSpPr>
        <p:spPr bwMode="auto">
          <a:xfrm>
            <a:off x="7596188" y="5661025"/>
            <a:ext cx="793750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anchorCtr="1">
            <a:spAutoFit/>
          </a:bodyPr>
          <a:lstStyle/>
          <a:p>
            <a:pPr algn="ctr">
              <a:defRPr/>
            </a:pPr>
            <a:r>
              <a:rPr lang="en-US" sz="24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Arial" charset="0"/>
              </a:rPr>
              <a:t>F 75</a:t>
            </a:r>
            <a:r>
              <a:rPr lang="ar-SA" sz="24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Arial" charset="0"/>
              </a:rPr>
              <a:t> </a:t>
            </a:r>
            <a:endParaRPr lang="en-US" sz="2400"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  <a:cs typeface="Arial" charset="0"/>
            </a:endParaRPr>
          </a:p>
        </p:txBody>
      </p:sp>
      <p:sp>
        <p:nvSpPr>
          <p:cNvPr id="131084" name="Text Box 12"/>
          <p:cNvSpPr txBox="1">
            <a:spLocks noChangeArrowheads="1"/>
          </p:cNvSpPr>
          <p:nvPr/>
        </p:nvSpPr>
        <p:spPr bwMode="auto">
          <a:xfrm>
            <a:off x="5508625" y="5661025"/>
            <a:ext cx="793750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anchorCtr="1">
            <a:spAutoFit/>
          </a:bodyPr>
          <a:lstStyle/>
          <a:p>
            <a:pPr algn="ctr">
              <a:defRPr/>
            </a:pPr>
            <a:r>
              <a:rPr lang="en-US" sz="24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Arial" charset="0"/>
              </a:rPr>
              <a:t>F 75</a:t>
            </a:r>
          </a:p>
        </p:txBody>
      </p:sp>
      <p:sp>
        <p:nvSpPr>
          <p:cNvPr id="131085" name="Text Box 13"/>
          <p:cNvSpPr txBox="1">
            <a:spLocks noChangeArrowheads="1"/>
          </p:cNvSpPr>
          <p:nvPr/>
        </p:nvSpPr>
        <p:spPr bwMode="auto">
          <a:xfrm>
            <a:off x="971550" y="5661025"/>
            <a:ext cx="793750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anchorCtr="1">
            <a:spAutoFit/>
          </a:bodyPr>
          <a:lstStyle/>
          <a:p>
            <a:pPr algn="ctr">
              <a:defRPr/>
            </a:pPr>
            <a:r>
              <a:rPr lang="en-US" sz="24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Arial" charset="0"/>
              </a:rPr>
              <a:t>F 75</a:t>
            </a:r>
          </a:p>
        </p:txBody>
      </p:sp>
      <p:sp>
        <p:nvSpPr>
          <p:cNvPr id="131087" name="Text Box 15"/>
          <p:cNvSpPr txBox="1">
            <a:spLocks noChangeArrowheads="1"/>
          </p:cNvSpPr>
          <p:nvPr/>
        </p:nvSpPr>
        <p:spPr bwMode="auto">
          <a:xfrm>
            <a:off x="3276600" y="5661025"/>
            <a:ext cx="793750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anchorCtr="1">
            <a:spAutoFit/>
          </a:bodyPr>
          <a:lstStyle/>
          <a:p>
            <a:pPr algn="ctr">
              <a:defRPr/>
            </a:pPr>
            <a:r>
              <a:rPr lang="en-US" sz="24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Arial" charset="0"/>
              </a:rPr>
              <a:t>F 75</a:t>
            </a:r>
          </a:p>
        </p:txBody>
      </p:sp>
      <p:sp>
        <p:nvSpPr>
          <p:cNvPr id="131096" name="Line 24"/>
          <p:cNvSpPr>
            <a:spLocks noChangeShapeType="1"/>
          </p:cNvSpPr>
          <p:nvPr/>
        </p:nvSpPr>
        <p:spPr bwMode="auto">
          <a:xfrm flipH="1">
            <a:off x="6588125" y="5876925"/>
            <a:ext cx="865188" cy="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anchor="ctr" anchorCtr="1"/>
          <a:lstStyle/>
          <a:p>
            <a:pPr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charset="0"/>
            </a:endParaRPr>
          </a:p>
        </p:txBody>
      </p:sp>
      <p:sp>
        <p:nvSpPr>
          <p:cNvPr id="131101" name="Line 29"/>
          <p:cNvSpPr>
            <a:spLocks noChangeShapeType="1"/>
          </p:cNvSpPr>
          <p:nvPr/>
        </p:nvSpPr>
        <p:spPr bwMode="auto">
          <a:xfrm flipH="1">
            <a:off x="1979613" y="5876925"/>
            <a:ext cx="1008062" cy="1588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anchor="ctr" anchorCtr="1"/>
          <a:lstStyle/>
          <a:p>
            <a:pPr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charset="0"/>
            </a:endParaRPr>
          </a:p>
        </p:txBody>
      </p:sp>
      <p:sp>
        <p:nvSpPr>
          <p:cNvPr id="131103" name="Line 31"/>
          <p:cNvSpPr>
            <a:spLocks noChangeShapeType="1"/>
          </p:cNvSpPr>
          <p:nvPr/>
        </p:nvSpPr>
        <p:spPr bwMode="auto">
          <a:xfrm flipH="1">
            <a:off x="4284663" y="5876925"/>
            <a:ext cx="1008062" cy="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anchor="ctr" anchorCtr="1"/>
          <a:lstStyle/>
          <a:p>
            <a:pPr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charset="0"/>
            </a:endParaRPr>
          </a:p>
        </p:txBody>
      </p:sp>
      <p:sp>
        <p:nvSpPr>
          <p:cNvPr id="131105" name="Line 33"/>
          <p:cNvSpPr>
            <a:spLocks noChangeShapeType="1"/>
          </p:cNvSpPr>
          <p:nvPr/>
        </p:nvSpPr>
        <p:spPr bwMode="auto">
          <a:xfrm>
            <a:off x="7956550" y="3213100"/>
            <a:ext cx="71438" cy="2232025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anchor="ctr" anchorCtr="1"/>
          <a:lstStyle/>
          <a:p>
            <a:pPr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charset="0"/>
            </a:endParaRPr>
          </a:p>
        </p:txBody>
      </p:sp>
      <p:sp>
        <p:nvSpPr>
          <p:cNvPr id="131107" name="Line 35"/>
          <p:cNvSpPr>
            <a:spLocks noChangeShapeType="1"/>
          </p:cNvSpPr>
          <p:nvPr/>
        </p:nvSpPr>
        <p:spPr bwMode="auto">
          <a:xfrm flipH="1">
            <a:off x="2916238" y="2636838"/>
            <a:ext cx="504825" cy="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anchor="ctr" anchorCtr="1"/>
          <a:lstStyle/>
          <a:p>
            <a:pPr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charset="0"/>
            </a:endParaRPr>
          </a:p>
        </p:txBody>
      </p:sp>
      <p:sp>
        <p:nvSpPr>
          <p:cNvPr id="131108" name="Line 36"/>
          <p:cNvSpPr>
            <a:spLocks noChangeShapeType="1"/>
          </p:cNvSpPr>
          <p:nvPr/>
        </p:nvSpPr>
        <p:spPr bwMode="auto">
          <a:xfrm>
            <a:off x="1979613" y="3284538"/>
            <a:ext cx="5473700" cy="2232025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anchor="ctr" anchorCtr="1"/>
          <a:lstStyle/>
          <a:p>
            <a:pPr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charset="0"/>
            </a:endParaRPr>
          </a:p>
        </p:txBody>
      </p:sp>
      <p:pic>
        <p:nvPicPr>
          <p:cNvPr id="10256" name="Picture 3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6350" y="-26988"/>
            <a:ext cx="9156700" cy="76200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31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31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500"/>
                                        <p:tgtEl>
                                          <p:spTgt spid="1310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1" dur="500"/>
                                        <p:tgtEl>
                                          <p:spTgt spid="1310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131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0" dur="500"/>
                                        <p:tgtEl>
                                          <p:spTgt spid="1310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131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131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5" dur="500"/>
                                        <p:tgtEl>
                                          <p:spTgt spid="1310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"/>
                            </p:stCondLst>
                            <p:childTnLst>
                              <p:par>
                                <p:cTn id="47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9" dur="500"/>
                                        <p:tgtEl>
                                          <p:spTgt spid="1310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4" dur="500"/>
                                        <p:tgtEl>
                                          <p:spTgt spid="131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"/>
                            </p:stCondLst>
                            <p:childTnLst>
                              <p:par>
                                <p:cTn id="56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8" dur="500"/>
                                        <p:tgtEl>
                                          <p:spTgt spid="1310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3" dur="500"/>
                                        <p:tgtEl>
                                          <p:spTgt spid="131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"/>
                            </p:stCondLst>
                            <p:childTnLst>
                              <p:par>
                                <p:cTn id="65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7" dur="500"/>
                                        <p:tgtEl>
                                          <p:spTgt spid="1310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1078" grpId="0" animBg="1"/>
      <p:bldP spid="131079" grpId="0" animBg="1"/>
      <p:bldP spid="131081" grpId="0" animBg="1"/>
      <p:bldP spid="131082" grpId="0"/>
      <p:bldP spid="131084" grpId="0"/>
      <p:bldP spid="131085" grpId="0"/>
      <p:bldP spid="13108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62400" y="381000"/>
            <a:ext cx="4552950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9600" y="2971800"/>
            <a:ext cx="2600325" cy="3438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مربع نص 3"/>
          <p:cNvSpPr txBox="1"/>
          <p:nvPr/>
        </p:nvSpPr>
        <p:spPr>
          <a:xfrm>
            <a:off x="5486400" y="0"/>
            <a:ext cx="2209800" cy="38100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dirty="0" smtClean="0"/>
              <a:t>Before </a:t>
            </a:r>
            <a:endParaRPr lang="ar-SY" dirty="0"/>
          </a:p>
        </p:txBody>
      </p:sp>
      <p:sp>
        <p:nvSpPr>
          <p:cNvPr id="5" name="مربع نص 4"/>
          <p:cNvSpPr txBox="1"/>
          <p:nvPr/>
        </p:nvSpPr>
        <p:spPr>
          <a:xfrm>
            <a:off x="1676400" y="2133600"/>
            <a:ext cx="1600200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dirty="0" smtClean="0"/>
              <a:t>After </a:t>
            </a:r>
            <a:endParaRPr lang="ar-SY" dirty="0"/>
          </a:p>
        </p:txBody>
      </p:sp>
      <p:pic>
        <p:nvPicPr>
          <p:cNvPr id="6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6350" y="-24"/>
            <a:ext cx="91567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997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endParaRPr lang="en-US" smtClean="0"/>
          </a:p>
        </p:txBody>
      </p:sp>
      <p:pic>
        <p:nvPicPr>
          <p:cNvPr id="11267" name="Picture 4" descr="1صورة جديدة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0"/>
            <a:ext cx="9144000" cy="7069138"/>
          </a:xfrm>
          <a:noFill/>
        </p:spPr>
      </p:pic>
      <p:pic>
        <p:nvPicPr>
          <p:cNvPr id="11268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6350" y="-26988"/>
            <a:ext cx="9156700" cy="76200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Rectangle 2"/>
          <p:cNvSpPr>
            <a:spLocks noGrp="1" noChangeArrowheads="1"/>
          </p:cNvSpPr>
          <p:nvPr>
            <p:ph type="title"/>
          </p:nvPr>
        </p:nvSpPr>
        <p:spPr>
          <a:xfrm>
            <a:off x="500063" y="2357438"/>
            <a:ext cx="8229600" cy="1143000"/>
          </a:xfrm>
        </p:spPr>
        <p:txBody>
          <a:bodyPr/>
          <a:lstStyle/>
          <a:p>
            <a:pPr eaLnBrk="1" hangingPunct="1">
              <a:defRPr/>
            </a:pPr>
            <a:r>
              <a:rPr lang="ar-SY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تدبير انخفاض الحرارة</a:t>
            </a:r>
            <a:endParaRPr lang="en-US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2291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6350" y="-26988"/>
            <a:ext cx="9156700" cy="76200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ar-SY" b="1" dirty="0" smtClean="0">
                <a:solidFill>
                  <a:srgbClr val="C00000"/>
                </a:solidFill>
              </a:rPr>
              <a:t>تدبير انخفاض الحرارة</a:t>
            </a:r>
            <a:endParaRPr lang="en-US" b="1" dirty="0" smtClean="0">
              <a:solidFill>
                <a:srgbClr val="C00000"/>
              </a:solidFill>
            </a:endParaRPr>
          </a:p>
        </p:txBody>
      </p:sp>
      <p:sp>
        <p:nvSpPr>
          <p:cNvPr id="901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algn="ctr" eaLnBrk="1" hangingPunct="1">
              <a:buFontTx/>
              <a:buNone/>
              <a:defRPr/>
            </a:pPr>
            <a:r>
              <a:rPr lang="ar-SA" b="1" smtClean="0">
                <a:solidFill>
                  <a:schemeClr val="hlink"/>
                </a:solidFill>
              </a:rPr>
              <a:t>تعريف</a:t>
            </a:r>
          </a:p>
          <a:p>
            <a:pPr algn="ctr" eaLnBrk="1" hangingPunct="1">
              <a:buFontTx/>
              <a:buNone/>
              <a:defRPr/>
            </a:pPr>
            <a:endParaRPr lang="ar-SA" b="1" smtClean="0"/>
          </a:p>
          <a:p>
            <a:pPr algn="ctr" eaLnBrk="1" hangingPunct="1">
              <a:buFontTx/>
              <a:buNone/>
              <a:defRPr/>
            </a:pPr>
            <a:r>
              <a:rPr lang="ar-SA" b="1" smtClean="0"/>
              <a:t> </a:t>
            </a:r>
            <a:r>
              <a:rPr lang="ar-SY" b="1" smtClean="0"/>
              <a:t>هو انخفاض حرارة الجسم </a:t>
            </a:r>
            <a:r>
              <a:rPr lang="ar-SA" b="1" smtClean="0"/>
              <a:t>عن 35.5 د.م</a:t>
            </a:r>
            <a:r>
              <a:rPr lang="ar-SY" b="1" smtClean="0"/>
              <a:t> شرجياً</a:t>
            </a:r>
            <a:endParaRPr lang="ar-SA" b="1" smtClean="0"/>
          </a:p>
          <a:p>
            <a:pPr algn="ctr" eaLnBrk="1" hangingPunct="1">
              <a:buFontTx/>
              <a:buNone/>
              <a:defRPr/>
            </a:pPr>
            <a:r>
              <a:rPr lang="ar-SY" b="1" smtClean="0"/>
              <a:t>أو أقل من 35</a:t>
            </a:r>
            <a:r>
              <a:rPr lang="ar-SA" b="1" smtClean="0"/>
              <a:t> د.</a:t>
            </a:r>
            <a:r>
              <a:rPr lang="ar-SY" b="1" smtClean="0"/>
              <a:t>م تحت الإبط </a:t>
            </a:r>
            <a:endParaRPr lang="ar-SA" b="1" smtClean="0"/>
          </a:p>
          <a:p>
            <a:pPr algn="ctr" eaLnBrk="1" hangingPunct="1">
              <a:buFontTx/>
              <a:buNone/>
              <a:defRPr/>
            </a:pPr>
            <a:endParaRPr lang="ar-SA" b="1" smtClean="0"/>
          </a:p>
          <a:p>
            <a:pPr algn="ctr" eaLnBrk="1" hangingPunct="1">
              <a:buFontTx/>
              <a:buNone/>
              <a:defRPr/>
            </a:pPr>
            <a:r>
              <a:rPr lang="ar-SY" smtClean="0"/>
              <a:t>(95 فهرنهايت</a:t>
            </a:r>
            <a:r>
              <a:rPr lang="ar-SA" smtClean="0"/>
              <a:t>=35م)</a:t>
            </a:r>
            <a:endParaRPr lang="en-US" smtClean="0"/>
          </a:p>
          <a:p>
            <a:pPr algn="ctr" eaLnBrk="1" hangingPunct="1">
              <a:defRPr/>
            </a:pPr>
            <a:endParaRPr lang="en-US" smtClean="0"/>
          </a:p>
        </p:txBody>
      </p:sp>
      <p:pic>
        <p:nvPicPr>
          <p:cNvPr id="13316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6350" y="-26988"/>
            <a:ext cx="9156700" cy="76200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" dur="500"/>
                                        <p:tgtEl>
                                          <p:spTgt spid="901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2" dur="500"/>
                                        <p:tgtEl>
                                          <p:spTgt spid="901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7" dur="500"/>
                                        <p:tgtEl>
                                          <p:spTgt spid="901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2" dur="500"/>
                                        <p:tgtEl>
                                          <p:spTgt spid="901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ar-SY" b="1" dirty="0" smtClean="0">
                <a:solidFill>
                  <a:srgbClr val="C00000"/>
                </a:solidFill>
              </a:rPr>
              <a:t>تدبير انخفاض الحرارة</a:t>
            </a:r>
            <a:endParaRPr lang="en-US" b="1" dirty="0" smtClean="0">
              <a:solidFill>
                <a:srgbClr val="C00000"/>
              </a:solidFill>
            </a:endParaRPr>
          </a:p>
        </p:txBody>
      </p:sp>
      <p:sp>
        <p:nvSpPr>
          <p:cNvPr id="911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algn="ctr" rtl="1" eaLnBrk="1" hangingPunct="1">
              <a:buFontTx/>
              <a:buNone/>
            </a:pPr>
            <a:r>
              <a:rPr lang="ar-SA" b="1" dirty="0" smtClean="0">
                <a:solidFill>
                  <a:schemeClr val="hlink"/>
                </a:solidFill>
                <a:effectLst/>
              </a:rPr>
              <a:t>السبب</a:t>
            </a:r>
          </a:p>
          <a:p>
            <a:pPr algn="ctr" rtl="1" eaLnBrk="1" hangingPunct="1">
              <a:buFontTx/>
              <a:buNone/>
            </a:pPr>
            <a:endParaRPr lang="ar-SA" b="1" dirty="0" smtClean="0">
              <a:effectLst/>
            </a:endParaRPr>
          </a:p>
          <a:p>
            <a:pPr algn="ctr" rtl="1" eaLnBrk="1" hangingPunct="1"/>
            <a:r>
              <a:rPr lang="ar-SY" b="1" dirty="0" smtClean="0">
                <a:effectLst/>
              </a:rPr>
              <a:t>ليس لديه الكمية الكافية من </a:t>
            </a:r>
            <a:r>
              <a:rPr lang="ar-SY" b="1" dirty="0" err="1" smtClean="0">
                <a:effectLst/>
              </a:rPr>
              <a:t>الحريرات</a:t>
            </a:r>
            <a:r>
              <a:rPr lang="ar-SY" b="1" dirty="0" smtClean="0">
                <a:effectLst/>
              </a:rPr>
              <a:t> كما قد يكون مصاباً بنقص السكر أيضاً </a:t>
            </a:r>
            <a:endParaRPr lang="en-US" b="1" dirty="0" smtClean="0">
              <a:effectLst/>
            </a:endParaRPr>
          </a:p>
          <a:p>
            <a:pPr algn="ctr" rtl="1" eaLnBrk="1" hangingPunct="1"/>
            <a:r>
              <a:rPr lang="ar-SY" b="1" dirty="0" smtClean="0">
                <a:effectLst/>
              </a:rPr>
              <a:t>إن كلاً من انخفاض الحرارة ونقص السكر علامتان على أن المريض مصاب </a:t>
            </a:r>
            <a:r>
              <a:rPr lang="ar-SY" b="1" dirty="0" err="1" smtClean="0">
                <a:effectLst/>
              </a:rPr>
              <a:t>بانتان</a:t>
            </a:r>
            <a:r>
              <a:rPr lang="ar-SY" b="1" dirty="0" smtClean="0">
                <a:effectLst/>
              </a:rPr>
              <a:t> جهازي جدي.</a:t>
            </a:r>
            <a:r>
              <a:rPr lang="ar-SA" b="1" dirty="0" smtClean="0">
                <a:effectLst/>
              </a:rPr>
              <a:t> </a:t>
            </a:r>
          </a:p>
          <a:p>
            <a:pPr algn="ctr" rtl="1" eaLnBrk="1" hangingPunct="1"/>
            <a:r>
              <a:rPr lang="ar-SA" b="1" dirty="0" smtClean="0">
                <a:effectLst/>
              </a:rPr>
              <a:t>لذلك</a:t>
            </a:r>
            <a:r>
              <a:rPr lang="ar-SY" b="1" dirty="0" smtClean="0">
                <a:effectLst/>
              </a:rPr>
              <a:t> كل مريض  مصاب بانخفاض الحرارة يجب علاجه لنقص السكر </a:t>
            </a:r>
            <a:r>
              <a:rPr lang="ar-SY" b="1" dirty="0" err="1" smtClean="0">
                <a:effectLst/>
              </a:rPr>
              <a:t>والانتان</a:t>
            </a:r>
            <a:r>
              <a:rPr lang="ar-SY" b="1" dirty="0" smtClean="0">
                <a:effectLst/>
              </a:rPr>
              <a:t>.</a:t>
            </a:r>
            <a:endParaRPr lang="en-US" b="1" dirty="0" smtClean="0">
              <a:effectLst/>
            </a:endParaRPr>
          </a:p>
          <a:p>
            <a:pPr algn="r" rtl="1" eaLnBrk="1" hangingPunct="1"/>
            <a:endParaRPr lang="en-US" b="1" dirty="0" smtClean="0">
              <a:effectLst/>
            </a:endParaRPr>
          </a:p>
        </p:txBody>
      </p:sp>
      <p:pic>
        <p:nvPicPr>
          <p:cNvPr id="14340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6350" y="-26988"/>
            <a:ext cx="9156700" cy="76200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" dur="500"/>
                                        <p:tgtEl>
                                          <p:spTgt spid="911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2" dur="500"/>
                                        <p:tgtEl>
                                          <p:spTgt spid="911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7" dur="500"/>
                                        <p:tgtEl>
                                          <p:spTgt spid="911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2" dur="500"/>
                                        <p:tgtEl>
                                          <p:spTgt spid="911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ar-SY" smtClean="0"/>
              <a:t>تدبير انخفاض الحرارة</a:t>
            </a:r>
            <a:endParaRPr lang="en-US" smtClean="0"/>
          </a:p>
        </p:txBody>
      </p:sp>
      <p:sp>
        <p:nvSpPr>
          <p:cNvPr id="921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algn="ctr" eaLnBrk="1" hangingPunct="1">
              <a:buFontTx/>
              <a:buNone/>
              <a:defRPr/>
            </a:pPr>
            <a:r>
              <a:rPr lang="ar-SA" b="1" smtClean="0">
                <a:solidFill>
                  <a:schemeClr val="hlink"/>
                </a:solidFill>
                <a:effectLst/>
              </a:rPr>
              <a:t>طرق </a:t>
            </a:r>
            <a:r>
              <a:rPr lang="ar-SY" b="1" smtClean="0">
                <a:solidFill>
                  <a:schemeClr val="hlink"/>
                </a:solidFill>
                <a:effectLst/>
              </a:rPr>
              <a:t>قياس الحرارة</a:t>
            </a:r>
            <a:r>
              <a:rPr lang="en-US" b="1" smtClean="0">
                <a:effectLst/>
              </a:rPr>
              <a:t> </a:t>
            </a:r>
          </a:p>
          <a:p>
            <a:pPr algn="ctr" eaLnBrk="1" hangingPunct="1">
              <a:buFontTx/>
              <a:buNone/>
              <a:defRPr/>
            </a:pPr>
            <a:endParaRPr lang="en-US" b="1" smtClean="0">
              <a:effectLst/>
            </a:endParaRPr>
          </a:p>
          <a:p>
            <a:pPr algn="ctr" eaLnBrk="1" hangingPunct="1">
              <a:buFontTx/>
              <a:buNone/>
              <a:defRPr/>
            </a:pPr>
            <a:r>
              <a:rPr lang="ar-SA" b="1" smtClean="0">
                <a:effectLst/>
              </a:rPr>
              <a:t>طريق الشرج هو</a:t>
            </a:r>
            <a:r>
              <a:rPr lang="ar-SY" b="1" smtClean="0">
                <a:effectLst/>
              </a:rPr>
              <a:t> أفضل </a:t>
            </a:r>
            <a:r>
              <a:rPr lang="ar-SA" b="1" smtClean="0">
                <a:effectLst/>
              </a:rPr>
              <a:t>ال</a:t>
            </a:r>
            <a:r>
              <a:rPr lang="ar-SY" b="1" smtClean="0">
                <a:effectLst/>
              </a:rPr>
              <a:t>طرق </a:t>
            </a:r>
            <a:r>
              <a:rPr lang="ar-SA" b="1" smtClean="0">
                <a:effectLst/>
              </a:rPr>
              <a:t>( دقيقة واحدة )</a:t>
            </a:r>
          </a:p>
          <a:p>
            <a:pPr algn="ctr" eaLnBrk="1" hangingPunct="1">
              <a:buFontTx/>
              <a:buNone/>
              <a:defRPr/>
            </a:pPr>
            <a:r>
              <a:rPr lang="ar-SY" b="1" smtClean="0">
                <a:effectLst/>
              </a:rPr>
              <a:t>تحت الإبط</a:t>
            </a:r>
            <a:r>
              <a:rPr lang="ar-SA" b="1" smtClean="0">
                <a:effectLst/>
              </a:rPr>
              <a:t> ( 3 دقائق )</a:t>
            </a:r>
            <a:endParaRPr lang="en-US" b="1" smtClean="0">
              <a:effectLst/>
            </a:endParaRPr>
          </a:p>
          <a:p>
            <a:pPr eaLnBrk="1" hangingPunct="1">
              <a:defRPr/>
            </a:pPr>
            <a:endParaRPr lang="en-US" smtClean="0"/>
          </a:p>
        </p:txBody>
      </p:sp>
      <p:pic>
        <p:nvPicPr>
          <p:cNvPr id="15364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6350" y="-26988"/>
            <a:ext cx="9156700" cy="76200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" dur="500"/>
                                        <p:tgtEl>
                                          <p:spTgt spid="921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2" dur="500"/>
                                        <p:tgtEl>
                                          <p:spTgt spid="921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7" dur="500"/>
                                        <p:tgtEl>
                                          <p:spTgt spid="921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ar-SY" smtClean="0"/>
              <a:t>تدبير انخفاض الحرارة</a:t>
            </a:r>
            <a:endParaRPr lang="en-US" smtClean="0"/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533400" indent="-533400" algn="ctr" rtl="1" eaLnBrk="1" hangingPunct="1">
              <a:lnSpc>
                <a:spcPct val="80000"/>
              </a:lnSpc>
              <a:buFontTx/>
              <a:buNone/>
            </a:pPr>
            <a:r>
              <a:rPr lang="ar-SY" b="1" dirty="0" smtClean="0">
                <a:solidFill>
                  <a:schemeClr val="hlink"/>
                </a:solidFill>
                <a:effectLst/>
              </a:rPr>
              <a:t>الوقاية من نقص الحرارة</a:t>
            </a:r>
            <a:r>
              <a:rPr lang="en-US" sz="2400" b="1" dirty="0" smtClean="0">
                <a:effectLst/>
              </a:rPr>
              <a:t> </a:t>
            </a:r>
          </a:p>
          <a:p>
            <a:pPr marL="533400" indent="-533400" algn="ctr" rtl="1" eaLnBrk="1" hangingPunct="1">
              <a:lnSpc>
                <a:spcPct val="80000"/>
              </a:lnSpc>
              <a:buFontTx/>
              <a:buNone/>
            </a:pPr>
            <a:endParaRPr lang="en-US" sz="2400" b="1" dirty="0" smtClean="0">
              <a:effectLst/>
            </a:endParaRPr>
          </a:p>
          <a:p>
            <a:pPr marL="533400" indent="-533400" algn="r" rtl="1" eaLnBrk="1" hangingPunct="1">
              <a:lnSpc>
                <a:spcPct val="80000"/>
              </a:lnSpc>
            </a:pPr>
            <a:r>
              <a:rPr lang="ar-SY" sz="2400" b="1" dirty="0" smtClean="0">
                <a:effectLst/>
              </a:rPr>
              <a:t>فالحفاظ على المريض دافئاً يحافظ على طاق</a:t>
            </a:r>
            <a:r>
              <a:rPr lang="ar-SA" sz="2400" b="1" dirty="0" smtClean="0">
                <a:effectLst/>
              </a:rPr>
              <a:t>ت</a:t>
            </a:r>
            <a:r>
              <a:rPr lang="ar-SY" sz="2400" b="1" dirty="0" smtClean="0">
                <a:effectLst/>
              </a:rPr>
              <a:t>ة أيضاً</a:t>
            </a:r>
            <a:r>
              <a:rPr lang="en-US" sz="2400" b="1" dirty="0" smtClean="0">
                <a:effectLst/>
              </a:rPr>
              <a:t> </a:t>
            </a:r>
            <a:r>
              <a:rPr lang="ar-SA" sz="2400" b="1" dirty="0" smtClean="0">
                <a:effectLst/>
              </a:rPr>
              <a:t>:</a:t>
            </a:r>
          </a:p>
          <a:p>
            <a:pPr marL="533400" indent="-533400" algn="r" rtl="1" eaLnBrk="1" hangingPunct="1">
              <a:lnSpc>
                <a:spcPct val="80000"/>
              </a:lnSpc>
              <a:buFontTx/>
              <a:buAutoNum type="arabicPeriod"/>
            </a:pPr>
            <a:r>
              <a:rPr lang="ar-SY" sz="2400" b="1" dirty="0" smtClean="0">
                <a:effectLst/>
              </a:rPr>
              <a:t>غ</a:t>
            </a:r>
            <a:r>
              <a:rPr lang="ar-SA" sz="2400" b="1" dirty="0" smtClean="0">
                <a:effectLst/>
              </a:rPr>
              <a:t>ط</a:t>
            </a:r>
            <a:r>
              <a:rPr lang="ar-SY" sz="2400" b="1" dirty="0" smtClean="0">
                <a:effectLst/>
              </a:rPr>
              <a:t> كل جسم المريض </a:t>
            </a:r>
            <a:r>
              <a:rPr lang="ar-SY" sz="2400" b="1" dirty="0" smtClean="0">
                <a:solidFill>
                  <a:srgbClr val="C00000"/>
                </a:solidFill>
                <a:effectLst/>
              </a:rPr>
              <a:t>بما في ذلك رأسه</a:t>
            </a:r>
            <a:r>
              <a:rPr lang="ar-SY" sz="2400" b="1" dirty="0" smtClean="0">
                <a:effectLst/>
              </a:rPr>
              <a:t>.</a:t>
            </a:r>
          </a:p>
          <a:p>
            <a:pPr marL="533400" indent="-533400" algn="r" rtl="1" eaLnBrk="1" hangingPunct="1">
              <a:lnSpc>
                <a:spcPct val="80000"/>
              </a:lnSpc>
              <a:buFontTx/>
              <a:buAutoNum type="arabicPeriod"/>
            </a:pPr>
            <a:r>
              <a:rPr lang="ar-SY" sz="2400" b="1" dirty="0" smtClean="0">
                <a:effectLst/>
              </a:rPr>
              <a:t>أوقف تهوية الغرفة وأبعد المريض عن النوافذ.</a:t>
            </a:r>
          </a:p>
          <a:p>
            <a:pPr marL="533400" indent="-533400" algn="r" rtl="1" eaLnBrk="1" hangingPunct="1">
              <a:lnSpc>
                <a:spcPct val="80000"/>
              </a:lnSpc>
              <a:buFontTx/>
              <a:buAutoNum type="arabicPeriod"/>
            </a:pPr>
            <a:r>
              <a:rPr lang="ar-SY" sz="2400" b="1" dirty="0" smtClean="0">
                <a:effectLst/>
              </a:rPr>
              <a:t>أب</a:t>
            </a:r>
            <a:r>
              <a:rPr lang="ar-SA" sz="2400" b="1" dirty="0" smtClean="0">
                <a:effectLst/>
              </a:rPr>
              <a:t>ق</a:t>
            </a:r>
            <a:r>
              <a:rPr lang="ar-SY" sz="2400" b="1" dirty="0" smtClean="0">
                <a:effectLst/>
              </a:rPr>
              <a:t> حرارة الغرفة 25 </a:t>
            </a:r>
            <a:r>
              <a:rPr lang="ar-SA" sz="2400" b="1" dirty="0" smtClean="0">
                <a:effectLst/>
              </a:rPr>
              <a:t>- </a:t>
            </a:r>
            <a:r>
              <a:rPr lang="ar-SY" sz="2400" b="1" dirty="0" smtClean="0">
                <a:effectLst/>
              </a:rPr>
              <a:t>30 </a:t>
            </a:r>
            <a:r>
              <a:rPr lang="ar-SY" sz="2400" b="1" dirty="0" err="1" smtClean="0">
                <a:effectLst/>
              </a:rPr>
              <a:t>م</a:t>
            </a:r>
            <a:r>
              <a:rPr lang="ar-SY" sz="2400" b="1" dirty="0" smtClean="0">
                <a:effectLst/>
              </a:rPr>
              <a:t> إذا كان ممكناً .</a:t>
            </a:r>
          </a:p>
          <a:p>
            <a:pPr marL="533400" indent="-533400" algn="r" rtl="1" eaLnBrk="1" hangingPunct="1">
              <a:lnSpc>
                <a:spcPct val="80000"/>
              </a:lnSpc>
              <a:buFontTx/>
              <a:buAutoNum type="arabicPeriod"/>
            </a:pPr>
            <a:r>
              <a:rPr lang="ar-SY" sz="2400" b="1" dirty="0" smtClean="0">
                <a:effectLst/>
              </a:rPr>
              <a:t>حافظ على تغطية المريض في الليل.</a:t>
            </a:r>
          </a:p>
          <a:p>
            <a:pPr marL="533400" indent="-533400" algn="r" rtl="1" eaLnBrk="1" hangingPunct="1">
              <a:lnSpc>
                <a:spcPct val="80000"/>
              </a:lnSpc>
              <a:buFontTx/>
              <a:buAutoNum type="arabicPeriod"/>
            </a:pPr>
            <a:r>
              <a:rPr lang="ar-SY" sz="2400" b="1" dirty="0" smtClean="0">
                <a:effectLst/>
              </a:rPr>
              <a:t>قم </a:t>
            </a:r>
            <a:r>
              <a:rPr lang="ar-SY" sz="2400" b="1" dirty="0" err="1" smtClean="0">
                <a:effectLst/>
              </a:rPr>
              <a:t>بتدف</a:t>
            </a:r>
            <a:r>
              <a:rPr lang="ar-SA" sz="2400" b="1" dirty="0" smtClean="0">
                <a:effectLst/>
              </a:rPr>
              <a:t>ئ</a:t>
            </a:r>
            <a:r>
              <a:rPr lang="ar-SY" sz="2400" b="1" dirty="0" smtClean="0">
                <a:effectLst/>
              </a:rPr>
              <a:t>ة يديك قبل لمس المريض .</a:t>
            </a:r>
          </a:p>
          <a:p>
            <a:pPr marL="533400" indent="-533400" algn="r" rtl="1" eaLnBrk="1" hangingPunct="1">
              <a:lnSpc>
                <a:spcPct val="80000"/>
              </a:lnSpc>
              <a:buFontTx/>
              <a:buAutoNum type="arabicPeriod"/>
            </a:pPr>
            <a:r>
              <a:rPr lang="ar-SY" sz="2400" b="1" dirty="0" smtClean="0">
                <a:effectLst/>
              </a:rPr>
              <a:t>تجنب ترك المريض بدون تغطية أثناء الفحص أو وزنه ( أو نقله ) الخ.</a:t>
            </a:r>
          </a:p>
          <a:p>
            <a:pPr marL="533400" indent="-533400" algn="r" rtl="1" eaLnBrk="1" hangingPunct="1">
              <a:lnSpc>
                <a:spcPct val="80000"/>
              </a:lnSpc>
              <a:buFontTx/>
              <a:buAutoNum type="arabicPeriod"/>
            </a:pPr>
            <a:r>
              <a:rPr lang="ar-SY" sz="2400" b="1" dirty="0" smtClean="0">
                <a:effectLst/>
              </a:rPr>
              <a:t>انتبه لتغطية المريض أثناء تغيير ثيابه والاستحمام .</a:t>
            </a:r>
          </a:p>
          <a:p>
            <a:pPr marL="533400" indent="-533400" algn="r" rtl="1" eaLnBrk="1" hangingPunct="1">
              <a:lnSpc>
                <a:spcPct val="80000"/>
              </a:lnSpc>
              <a:buFontTx/>
              <a:buAutoNum type="arabicPeriod"/>
            </a:pPr>
            <a:r>
              <a:rPr lang="ar-SY" sz="2400" b="1" dirty="0" smtClean="0">
                <a:effectLst/>
              </a:rPr>
              <a:t>جفف المريض جيداً بعد الحمام</a:t>
            </a:r>
            <a:r>
              <a:rPr lang="en-US" sz="2400" b="1" dirty="0" smtClean="0">
                <a:effectLst/>
              </a:rPr>
              <a:t> </a:t>
            </a:r>
            <a:r>
              <a:rPr lang="ar-SA" sz="2400" b="1" dirty="0" smtClean="0">
                <a:effectLst/>
              </a:rPr>
              <a:t>.</a:t>
            </a:r>
            <a:endParaRPr lang="en-US" sz="2400" b="1" dirty="0" smtClean="0">
              <a:effectLst/>
            </a:endParaRPr>
          </a:p>
        </p:txBody>
      </p:sp>
      <p:pic>
        <p:nvPicPr>
          <p:cNvPr id="16388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6350" y="-26988"/>
            <a:ext cx="9156700" cy="76200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" dur="500"/>
                                        <p:tgtEl>
                                          <p:spTgt spid="450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2" dur="500"/>
                                        <p:tgtEl>
                                          <p:spTgt spid="450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50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50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50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50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505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505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505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505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4505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505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4505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4505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4505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4505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4505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4505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ar-SY" smtClean="0"/>
              <a:t>تدبير انخفاض الحرارة</a:t>
            </a:r>
            <a:endParaRPr lang="en-US" smtClean="0"/>
          </a:p>
        </p:txBody>
      </p:sp>
      <p:sp>
        <p:nvSpPr>
          <p:cNvPr id="460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1916113"/>
            <a:ext cx="8229600" cy="4495800"/>
          </a:xfrm>
        </p:spPr>
        <p:txBody>
          <a:bodyPr/>
          <a:lstStyle/>
          <a:p>
            <a:pPr marL="609600" indent="-609600" algn="ctr" rtl="1" eaLnBrk="1" hangingPunct="1">
              <a:lnSpc>
                <a:spcPct val="90000"/>
              </a:lnSpc>
              <a:buFontTx/>
              <a:buNone/>
            </a:pPr>
            <a:r>
              <a:rPr lang="ar-SY" b="1" dirty="0" smtClean="0">
                <a:solidFill>
                  <a:schemeClr val="hlink"/>
                </a:solidFill>
                <a:effectLst/>
              </a:rPr>
              <a:t>تدفئة المريض </a:t>
            </a:r>
            <a:endParaRPr lang="ar-SA" b="1" dirty="0" smtClean="0">
              <a:effectLst/>
            </a:endParaRPr>
          </a:p>
          <a:p>
            <a:pPr marL="609600" indent="-609600" algn="r" rtl="1" eaLnBrk="1" hangingPunct="1">
              <a:lnSpc>
                <a:spcPct val="90000"/>
              </a:lnSpc>
            </a:pPr>
            <a:r>
              <a:rPr lang="ar-SA" sz="2400" b="1" dirty="0" smtClean="0">
                <a:effectLst/>
              </a:rPr>
              <a:t> </a:t>
            </a:r>
            <a:r>
              <a:rPr lang="ar-SY" sz="2400" b="1" dirty="0" smtClean="0">
                <a:effectLst/>
              </a:rPr>
              <a:t>استخدم واحداً مما يلي لتدفئة المريض إذا كان يعاني من نقص الحرارة</a:t>
            </a:r>
            <a:r>
              <a:rPr lang="ar-SA" sz="2400" b="1" dirty="0" smtClean="0">
                <a:effectLst/>
              </a:rPr>
              <a:t>:</a:t>
            </a:r>
          </a:p>
          <a:p>
            <a:pPr marL="609600" indent="-609600" algn="r" rtl="1" eaLnBrk="1" hangingPunct="1">
              <a:lnSpc>
                <a:spcPct val="90000"/>
              </a:lnSpc>
              <a:buFontTx/>
              <a:buNone/>
            </a:pPr>
            <a:endParaRPr lang="ar-SA" sz="2400" b="1" dirty="0" smtClean="0">
              <a:effectLst/>
            </a:endParaRPr>
          </a:p>
          <a:p>
            <a:pPr marL="609600" indent="-609600" algn="r" rtl="1" eaLnBrk="1" hangingPunct="1">
              <a:lnSpc>
                <a:spcPct val="90000"/>
              </a:lnSpc>
              <a:buFontTx/>
              <a:buAutoNum type="arabicPeriod"/>
            </a:pPr>
            <a:r>
              <a:rPr lang="ar-SY" sz="2400" b="1" dirty="0" smtClean="0">
                <a:effectLst/>
              </a:rPr>
              <a:t>اجعل الأم تلصق المريض لجلد جسدها إذا كان ممكناً </a:t>
            </a:r>
            <a:r>
              <a:rPr lang="ar-SY" sz="2400" b="1" dirty="0" smtClean="0">
                <a:solidFill>
                  <a:srgbClr val="C00000"/>
                </a:solidFill>
                <a:effectLst/>
              </a:rPr>
              <a:t>(طريقة </a:t>
            </a:r>
            <a:r>
              <a:rPr lang="ar-SY" sz="2400" b="1" dirty="0" err="1" smtClean="0">
                <a:solidFill>
                  <a:srgbClr val="C00000"/>
                </a:solidFill>
                <a:effectLst/>
              </a:rPr>
              <a:t>الكنغر</a:t>
            </a:r>
            <a:r>
              <a:rPr lang="ar-SY" sz="2400" b="1" dirty="0" smtClean="0">
                <a:solidFill>
                  <a:srgbClr val="C00000"/>
                </a:solidFill>
                <a:effectLst/>
              </a:rPr>
              <a:t>)</a:t>
            </a:r>
            <a:r>
              <a:rPr lang="ar-SY" sz="2400" b="1" dirty="0" smtClean="0">
                <a:effectLst/>
              </a:rPr>
              <a:t> وقم بتغطيتهما معاً وغطّ رأس المريض .</a:t>
            </a:r>
            <a:endParaRPr lang="ar-SA" sz="2400" b="1" dirty="0" smtClean="0">
              <a:effectLst/>
            </a:endParaRPr>
          </a:p>
          <a:p>
            <a:pPr marL="609600" indent="-609600" algn="r" rtl="1" eaLnBrk="1" hangingPunct="1">
              <a:lnSpc>
                <a:spcPct val="90000"/>
              </a:lnSpc>
              <a:buFontTx/>
              <a:buAutoNum type="arabicPeriod"/>
            </a:pPr>
            <a:r>
              <a:rPr lang="ar-SY" sz="2400" b="1" dirty="0" smtClean="0">
                <a:effectLst/>
              </a:rPr>
              <a:t>استخدم مدفأة أو مصباحاً </a:t>
            </a:r>
            <a:r>
              <a:rPr lang="ar-SY" sz="2400" b="1" dirty="0" smtClean="0">
                <a:solidFill>
                  <a:srgbClr val="C00000"/>
                </a:solidFill>
                <a:effectLst/>
              </a:rPr>
              <a:t>مشعاً</a:t>
            </a:r>
            <a:r>
              <a:rPr lang="ar-SY" sz="2400" b="1" dirty="0" smtClean="0">
                <a:solidFill>
                  <a:srgbClr val="FEF800"/>
                </a:solidFill>
                <a:effectLst/>
              </a:rPr>
              <a:t> </a:t>
            </a:r>
            <a:r>
              <a:rPr lang="ar-SY" sz="2400" b="1" dirty="0" smtClean="0">
                <a:effectLst/>
              </a:rPr>
              <a:t>بحذر، </a:t>
            </a:r>
            <a:r>
              <a:rPr lang="ar-SY" sz="2400" b="1" dirty="0" err="1" smtClean="0">
                <a:effectLst/>
              </a:rPr>
              <a:t>و</a:t>
            </a:r>
            <a:r>
              <a:rPr lang="ar-SY" sz="2400" b="1" dirty="0" smtClean="0">
                <a:effectLst/>
              </a:rPr>
              <a:t> د</a:t>
            </a:r>
            <a:r>
              <a:rPr lang="ar-SA" sz="2400" b="1" dirty="0" smtClean="0">
                <a:effectLst/>
              </a:rPr>
              <a:t>ف</a:t>
            </a:r>
            <a:r>
              <a:rPr lang="ar-SY" sz="2400" b="1" dirty="0" smtClean="0">
                <a:effectLst/>
              </a:rPr>
              <a:t>ئ المريض بصورة غير مباشرة (ليس قريباً منه جداً) وراقب حرارة المريض كل ثلاثين دقيقة للتأكد من عدم ارتفاع حرارته بشدة، وأوقف </a:t>
            </a:r>
            <a:r>
              <a:rPr lang="ar-SY" sz="2400" b="1" dirty="0" err="1" smtClean="0">
                <a:effectLst/>
              </a:rPr>
              <a:t>تدف</a:t>
            </a:r>
            <a:r>
              <a:rPr lang="ar-SA" sz="2400" b="1" dirty="0" smtClean="0">
                <a:effectLst/>
              </a:rPr>
              <a:t>ئ</a:t>
            </a:r>
            <a:r>
              <a:rPr lang="ar-SY" sz="2400" b="1" dirty="0" smtClean="0">
                <a:effectLst/>
              </a:rPr>
              <a:t>ة المريض عندما  تصبح درجة حرارته طبيعية.</a:t>
            </a:r>
            <a:endParaRPr lang="ar-SA" sz="2400" b="1" dirty="0" smtClean="0">
              <a:effectLst/>
            </a:endParaRPr>
          </a:p>
          <a:p>
            <a:pPr marL="609600" indent="-609600" algn="r" rtl="1" eaLnBrk="1" hangingPunct="1">
              <a:lnSpc>
                <a:spcPct val="90000"/>
              </a:lnSpc>
              <a:buClr>
                <a:srgbClr val="FF3300"/>
              </a:buClr>
              <a:buFont typeface="Wingdings" pitchFamily="2" charset="2"/>
              <a:buChar char="Ø"/>
            </a:pPr>
            <a:r>
              <a:rPr lang="ar-SY" sz="2400" b="1" dirty="0" smtClean="0">
                <a:solidFill>
                  <a:srgbClr val="C00000"/>
                </a:solidFill>
                <a:effectLst/>
              </a:rPr>
              <a:t>لا تستخدم </a:t>
            </a:r>
            <a:r>
              <a:rPr lang="ar-SY" sz="2400" b="1" dirty="0" smtClean="0">
                <a:effectLst/>
              </a:rPr>
              <a:t>طريقة تدفئة المريض بزجاجات الماء الحار بسبب خطر </a:t>
            </a:r>
            <a:r>
              <a:rPr lang="ar-SY" sz="2400" b="1" dirty="0" err="1" smtClean="0">
                <a:effectLst/>
              </a:rPr>
              <a:t>احترا</a:t>
            </a:r>
            <a:r>
              <a:rPr lang="ar-SA" sz="2400" b="1" dirty="0" smtClean="0">
                <a:effectLst/>
              </a:rPr>
              <a:t>ق</a:t>
            </a:r>
            <a:r>
              <a:rPr lang="ar-SY" sz="2400" b="1" dirty="0" smtClean="0">
                <a:effectLst/>
              </a:rPr>
              <a:t> جلد المريض </a:t>
            </a:r>
            <a:endParaRPr lang="en-US" sz="2400" b="1" dirty="0" smtClean="0">
              <a:effectLst/>
            </a:endParaRPr>
          </a:p>
        </p:txBody>
      </p:sp>
      <p:pic>
        <p:nvPicPr>
          <p:cNvPr id="17412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6350" y="-26988"/>
            <a:ext cx="9156700" cy="76200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" dur="500"/>
                                        <p:tgtEl>
                                          <p:spTgt spid="460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2" dur="500"/>
                                        <p:tgtEl>
                                          <p:spTgt spid="460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7" dur="500"/>
                                        <p:tgtEl>
                                          <p:spTgt spid="460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2" dur="500"/>
                                        <p:tgtEl>
                                          <p:spTgt spid="460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7" dur="500"/>
                                        <p:tgtEl>
                                          <p:spTgt spid="4608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45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endParaRPr lang="en-US" smtClean="0"/>
          </a:p>
        </p:txBody>
      </p:sp>
      <p:pic>
        <p:nvPicPr>
          <p:cNvPr id="18435" name="Picture 4" descr="4صورة جديدة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0"/>
            <a:ext cx="9144000" cy="6948488"/>
          </a:xfrm>
          <a:noFill/>
        </p:spPr>
      </p:pic>
      <p:pic>
        <p:nvPicPr>
          <p:cNvPr id="18436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6350" y="-26988"/>
            <a:ext cx="9156700" cy="76200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2133600"/>
            <a:ext cx="8229600" cy="1143000"/>
          </a:xfrm>
        </p:spPr>
        <p:txBody>
          <a:bodyPr/>
          <a:lstStyle/>
          <a:p>
            <a:pPr eaLnBrk="1" hangingPunct="1">
              <a:defRPr/>
            </a:pPr>
            <a:r>
              <a:rPr lang="ar-SY" sz="5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PT Bold Broken" pitchFamily="2" charset="-78"/>
              </a:rPr>
              <a:t>فقر الدم الشديد</a:t>
            </a:r>
            <a:endParaRPr lang="en-US" sz="54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PT Bold Broken" pitchFamily="2" charset="-78"/>
            </a:endParaRPr>
          </a:p>
        </p:txBody>
      </p:sp>
      <p:pic>
        <p:nvPicPr>
          <p:cNvPr id="19459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6350" y="-26988"/>
            <a:ext cx="9156700" cy="76200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29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29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3" presetClass="emph" presetSubtype="6" repeatCount="indefinite" accel="50000" decel="50000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0" dur="1000" fill="hold"/>
                                        <p:tgtEl>
                                          <p:spTgt spid="8294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99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946" grpId="0"/>
      <p:bldP spid="82946" grpId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ar-SY" smtClean="0"/>
              <a:t>فقر الدم الشديد</a:t>
            </a:r>
            <a:endParaRPr lang="en-US" smtClean="0"/>
          </a:p>
        </p:txBody>
      </p:sp>
      <p:sp>
        <p:nvSpPr>
          <p:cNvPr id="962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algn="ctr" eaLnBrk="1" hangingPunct="1">
              <a:buFontTx/>
              <a:buNone/>
            </a:pPr>
            <a:r>
              <a:rPr lang="ar-SA" b="1" smtClean="0">
                <a:solidFill>
                  <a:srgbClr val="FF3300"/>
                </a:solidFill>
                <a:effectLst/>
              </a:rPr>
              <a:t>تعريف</a:t>
            </a:r>
          </a:p>
          <a:p>
            <a:pPr algn="ctr" eaLnBrk="1" hangingPunct="1">
              <a:buFontTx/>
              <a:buNone/>
            </a:pPr>
            <a:endParaRPr lang="ar-SA" b="1" smtClean="0">
              <a:solidFill>
                <a:srgbClr val="FF3300"/>
              </a:solidFill>
              <a:effectLst/>
            </a:endParaRPr>
          </a:p>
          <a:p>
            <a:pPr algn="ctr" eaLnBrk="1" hangingPunct="1">
              <a:buFontTx/>
              <a:buNone/>
            </a:pPr>
            <a:r>
              <a:rPr lang="ar-SY" b="1" smtClean="0">
                <a:effectLst/>
              </a:rPr>
              <a:t>هو انخفاض خضاب</a:t>
            </a:r>
            <a:r>
              <a:rPr lang="ar-SA" b="1" smtClean="0">
                <a:effectLst/>
              </a:rPr>
              <a:t> الدم</a:t>
            </a:r>
            <a:r>
              <a:rPr lang="ar-SY" b="1" smtClean="0">
                <a:effectLst/>
              </a:rPr>
              <a:t> عن 4غ/</a:t>
            </a:r>
            <a:r>
              <a:rPr lang="ar-SA" b="1" smtClean="0">
                <a:effectLst/>
              </a:rPr>
              <a:t>دل</a:t>
            </a:r>
            <a:r>
              <a:rPr lang="ar-SY" b="1" smtClean="0">
                <a:effectLst/>
              </a:rPr>
              <a:t> </a:t>
            </a:r>
            <a:r>
              <a:rPr lang="ar-SA" b="1" smtClean="0">
                <a:effectLst/>
              </a:rPr>
              <a:t>  </a:t>
            </a:r>
          </a:p>
          <a:p>
            <a:pPr algn="ctr" eaLnBrk="1" hangingPunct="1">
              <a:buFontTx/>
              <a:buNone/>
            </a:pPr>
            <a:r>
              <a:rPr lang="ar-SY" b="1" smtClean="0">
                <a:effectLst/>
              </a:rPr>
              <a:t>(أي أن حجم الكريات الحمراء &lt; 12%) </a:t>
            </a:r>
            <a:endParaRPr lang="en-US" b="1" smtClean="0">
              <a:effectLst/>
            </a:endParaRPr>
          </a:p>
          <a:p>
            <a:pPr eaLnBrk="1" hangingPunct="1"/>
            <a:endParaRPr lang="en-US" b="1" smtClean="0">
              <a:effectLst/>
            </a:endParaRPr>
          </a:p>
          <a:p>
            <a:pPr eaLnBrk="1" hangingPunct="1"/>
            <a:endParaRPr lang="en-US" b="1" smtClean="0">
              <a:effectLst/>
            </a:endParaRPr>
          </a:p>
        </p:txBody>
      </p:sp>
      <p:pic>
        <p:nvPicPr>
          <p:cNvPr id="20484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6350" y="-26988"/>
            <a:ext cx="9156700" cy="76200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" dur="500"/>
                                        <p:tgtEl>
                                          <p:spTgt spid="962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2" dur="500"/>
                                        <p:tgtEl>
                                          <p:spTgt spid="962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5" dur="500"/>
                                        <p:tgtEl>
                                          <p:spTgt spid="962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57800" y="990600"/>
            <a:ext cx="3019425" cy="39959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24000" y="2667000"/>
            <a:ext cx="2562225" cy="3419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مربع نص 3"/>
          <p:cNvSpPr txBox="1"/>
          <p:nvPr/>
        </p:nvSpPr>
        <p:spPr>
          <a:xfrm>
            <a:off x="5181600" y="457200"/>
            <a:ext cx="2209800" cy="38100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dirty="0" smtClean="0"/>
              <a:t>Before </a:t>
            </a:r>
            <a:endParaRPr lang="ar-SY" dirty="0"/>
          </a:p>
        </p:txBody>
      </p:sp>
      <p:sp>
        <p:nvSpPr>
          <p:cNvPr id="5" name="مربع نص 4"/>
          <p:cNvSpPr txBox="1"/>
          <p:nvPr/>
        </p:nvSpPr>
        <p:spPr>
          <a:xfrm>
            <a:off x="1676400" y="2133600"/>
            <a:ext cx="1600200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dirty="0" smtClean="0"/>
              <a:t>After </a:t>
            </a:r>
            <a:endParaRPr lang="ar-SY" dirty="0"/>
          </a:p>
        </p:txBody>
      </p:sp>
      <p:pic>
        <p:nvPicPr>
          <p:cNvPr id="6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6350" y="-24"/>
            <a:ext cx="91567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ar-SY" smtClean="0"/>
              <a:t>فقر الدم الشديد</a:t>
            </a:r>
            <a:endParaRPr lang="en-US" smtClean="0"/>
          </a:p>
        </p:txBody>
      </p:sp>
      <p:sp>
        <p:nvSpPr>
          <p:cNvPr id="532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algn="ctr" rtl="1" eaLnBrk="1" hangingPunct="1">
              <a:lnSpc>
                <a:spcPct val="80000"/>
              </a:lnSpc>
              <a:buFontTx/>
              <a:buNone/>
            </a:pPr>
            <a:r>
              <a:rPr lang="ar-SA" sz="3600" b="1" dirty="0" smtClean="0">
                <a:solidFill>
                  <a:srgbClr val="FF3300"/>
                </a:solidFill>
                <a:effectLst/>
              </a:rPr>
              <a:t>التدبير</a:t>
            </a:r>
          </a:p>
          <a:p>
            <a:pPr algn="ctr" rtl="1" eaLnBrk="1" hangingPunct="1">
              <a:lnSpc>
                <a:spcPct val="80000"/>
              </a:lnSpc>
              <a:buFontTx/>
              <a:buNone/>
            </a:pPr>
            <a:endParaRPr lang="ar-SA" sz="3600" b="1" dirty="0" smtClean="0">
              <a:effectLst/>
            </a:endParaRPr>
          </a:p>
          <a:p>
            <a:pPr algn="r" rtl="1" eaLnBrk="1" hangingPunct="1">
              <a:lnSpc>
                <a:spcPct val="80000"/>
              </a:lnSpc>
              <a:buFont typeface="Wingdings" pitchFamily="2" charset="2"/>
              <a:buChar char="ü"/>
            </a:pPr>
            <a:r>
              <a:rPr lang="ar-SY" sz="2800" b="1" dirty="0" smtClean="0">
                <a:effectLst/>
              </a:rPr>
              <a:t>أوقف كل السوائل الفموية والوريدية أثناء نقل الدم </a:t>
            </a:r>
            <a:endParaRPr lang="ar-SA" sz="2800" b="1" dirty="0" smtClean="0">
              <a:effectLst/>
            </a:endParaRPr>
          </a:p>
          <a:p>
            <a:pPr algn="r" rtl="1" eaLnBrk="1" hangingPunct="1">
              <a:lnSpc>
                <a:spcPct val="80000"/>
              </a:lnSpc>
              <a:buFont typeface="Wingdings" pitchFamily="2" charset="2"/>
              <a:buChar char="ü"/>
            </a:pPr>
            <a:r>
              <a:rPr lang="ar-SY" sz="2800" b="1" dirty="0" smtClean="0">
                <a:effectLst/>
              </a:rPr>
              <a:t>راقب علامات قصور القلب </a:t>
            </a:r>
            <a:r>
              <a:rPr lang="ar-SY" sz="2800" b="1" dirty="0" err="1" smtClean="0">
                <a:effectLst/>
              </a:rPr>
              <a:t>الاحتقاني</a:t>
            </a:r>
            <a:r>
              <a:rPr lang="ar-SY" sz="2800" b="1" dirty="0" smtClean="0">
                <a:effectLst/>
              </a:rPr>
              <a:t> التي قد تحدث أثناء </a:t>
            </a:r>
            <a:r>
              <a:rPr lang="ar-SA" sz="2800" b="1" dirty="0" smtClean="0">
                <a:effectLst/>
              </a:rPr>
              <a:t>ن</a:t>
            </a:r>
            <a:r>
              <a:rPr lang="ar-SY" sz="2800" b="1" dirty="0" smtClean="0">
                <a:effectLst/>
              </a:rPr>
              <a:t>قل الدم </a:t>
            </a:r>
            <a:r>
              <a:rPr lang="ar-SA" sz="2800" b="1" dirty="0" smtClean="0">
                <a:effectLst/>
              </a:rPr>
              <a:t>  </a:t>
            </a:r>
            <a:r>
              <a:rPr lang="ar-SA" sz="2800" b="1" dirty="0" smtClean="0">
                <a:solidFill>
                  <a:srgbClr val="4D4D4D"/>
                </a:solidFill>
                <a:effectLst/>
              </a:rPr>
              <a:t>(</a:t>
            </a:r>
            <a:r>
              <a:rPr lang="ar-SY" sz="2800" b="1" dirty="0" smtClean="0">
                <a:solidFill>
                  <a:srgbClr val="4D4D4D"/>
                </a:solidFill>
                <a:effectLst/>
              </a:rPr>
              <a:t> تسرع التنفس </a:t>
            </a:r>
            <a:r>
              <a:rPr lang="ar-SA" sz="2800" b="1" dirty="0" smtClean="0">
                <a:solidFill>
                  <a:srgbClr val="4D4D4D"/>
                </a:solidFill>
                <a:effectLst/>
              </a:rPr>
              <a:t>,</a:t>
            </a:r>
            <a:r>
              <a:rPr lang="ar-SY" sz="2800" b="1" dirty="0" smtClean="0">
                <a:solidFill>
                  <a:srgbClr val="4D4D4D"/>
                </a:solidFill>
                <a:effectLst/>
              </a:rPr>
              <a:t> عسرة تنفسية </a:t>
            </a:r>
            <a:r>
              <a:rPr lang="ar-SA" sz="2800" b="1" dirty="0" smtClean="0">
                <a:solidFill>
                  <a:srgbClr val="4D4D4D"/>
                </a:solidFill>
                <a:effectLst/>
              </a:rPr>
              <a:t>,</a:t>
            </a:r>
            <a:r>
              <a:rPr lang="ar-SY" sz="2800" b="1" dirty="0" smtClean="0">
                <a:solidFill>
                  <a:srgbClr val="4D4D4D"/>
                </a:solidFill>
                <a:effectLst/>
              </a:rPr>
              <a:t> تسرع نبض </a:t>
            </a:r>
            <a:r>
              <a:rPr lang="ar-SA" sz="2800" b="1" dirty="0" smtClean="0">
                <a:solidFill>
                  <a:srgbClr val="4D4D4D"/>
                </a:solidFill>
                <a:effectLst/>
              </a:rPr>
              <a:t>,</a:t>
            </a:r>
            <a:r>
              <a:rPr lang="ar-SY" sz="2800" b="1" dirty="0" smtClean="0">
                <a:solidFill>
                  <a:srgbClr val="4D4D4D"/>
                </a:solidFill>
                <a:effectLst/>
              </a:rPr>
              <a:t> احتقان الأوردة </a:t>
            </a:r>
            <a:r>
              <a:rPr lang="ar-SY" sz="2800" b="1" dirty="0" err="1" smtClean="0">
                <a:solidFill>
                  <a:srgbClr val="4D4D4D"/>
                </a:solidFill>
                <a:effectLst/>
              </a:rPr>
              <a:t>الوداجية</a:t>
            </a:r>
            <a:r>
              <a:rPr lang="ar-SY" sz="2800" b="1" dirty="0" smtClean="0">
                <a:solidFill>
                  <a:srgbClr val="4D4D4D"/>
                </a:solidFill>
                <a:effectLst/>
              </a:rPr>
              <a:t> </a:t>
            </a:r>
            <a:r>
              <a:rPr lang="ar-SA" sz="2800" b="1" dirty="0" smtClean="0">
                <a:solidFill>
                  <a:srgbClr val="4D4D4D"/>
                </a:solidFill>
                <a:effectLst/>
              </a:rPr>
              <a:t>,</a:t>
            </a:r>
            <a:r>
              <a:rPr lang="ar-SY" sz="2800" b="1" dirty="0" smtClean="0">
                <a:solidFill>
                  <a:srgbClr val="4D4D4D"/>
                </a:solidFill>
                <a:effectLst/>
              </a:rPr>
              <a:t> أيدي وأقدام باردة</a:t>
            </a:r>
            <a:r>
              <a:rPr lang="ar-SA" sz="2800" b="1" dirty="0" smtClean="0">
                <a:solidFill>
                  <a:srgbClr val="4D4D4D"/>
                </a:solidFill>
                <a:effectLst/>
              </a:rPr>
              <a:t> </a:t>
            </a:r>
            <a:r>
              <a:rPr lang="ar-SY" sz="2800" b="1" dirty="0" smtClean="0">
                <a:solidFill>
                  <a:srgbClr val="4D4D4D"/>
                </a:solidFill>
                <a:effectLst/>
              </a:rPr>
              <a:t>، زرقة الأصابع وتحت اللسان</a:t>
            </a:r>
            <a:r>
              <a:rPr lang="en-US" sz="2800" b="1" dirty="0" smtClean="0">
                <a:solidFill>
                  <a:srgbClr val="4D4D4D"/>
                </a:solidFill>
                <a:effectLst/>
              </a:rPr>
              <a:t>( </a:t>
            </a:r>
            <a:endParaRPr lang="ar-SA" sz="2800" b="1" dirty="0" smtClean="0">
              <a:solidFill>
                <a:srgbClr val="4D4D4D"/>
              </a:solidFill>
              <a:effectLst/>
            </a:endParaRPr>
          </a:p>
          <a:p>
            <a:pPr algn="r" rtl="1" eaLnBrk="1" hangingPunct="1">
              <a:lnSpc>
                <a:spcPct val="80000"/>
              </a:lnSpc>
              <a:buFont typeface="Wingdings" pitchFamily="2" charset="2"/>
              <a:buChar char="ü"/>
            </a:pPr>
            <a:r>
              <a:rPr lang="ar-SY" sz="2800" b="1" dirty="0" smtClean="0">
                <a:effectLst/>
              </a:rPr>
              <a:t>أعط مدراً لإزاحة مكان الدم/ </a:t>
            </a:r>
            <a:r>
              <a:rPr lang="en-US" sz="2800" b="1" dirty="0" err="1" smtClean="0">
                <a:effectLst/>
              </a:rPr>
              <a:t>Furosomide</a:t>
            </a:r>
            <a:r>
              <a:rPr lang="ar-SY" sz="2800" b="1" dirty="0" smtClean="0">
                <a:effectLst/>
              </a:rPr>
              <a:t> (1ملغ/</a:t>
            </a:r>
            <a:r>
              <a:rPr lang="ar-SY" sz="2800" b="1" dirty="0" err="1" smtClean="0">
                <a:effectLst/>
              </a:rPr>
              <a:t>كغ</a:t>
            </a:r>
            <a:r>
              <a:rPr lang="ar-SY" sz="2800" b="1" dirty="0" smtClean="0">
                <a:effectLst/>
              </a:rPr>
              <a:t> وريدي) وهو أفضل المدرات في هذه الحالة</a:t>
            </a:r>
            <a:r>
              <a:rPr lang="en-US" sz="2800" b="1" dirty="0" smtClean="0">
                <a:effectLst/>
              </a:rPr>
              <a:t> </a:t>
            </a:r>
            <a:endParaRPr lang="ar-SA" sz="2800" b="1" dirty="0" smtClean="0">
              <a:effectLst/>
            </a:endParaRPr>
          </a:p>
          <a:p>
            <a:pPr algn="r" rtl="1" eaLnBrk="1" hangingPunct="1">
              <a:lnSpc>
                <a:spcPct val="80000"/>
              </a:lnSpc>
              <a:buFont typeface="Wingdings" pitchFamily="2" charset="2"/>
              <a:buChar char="ü"/>
            </a:pPr>
            <a:r>
              <a:rPr lang="ar-SY" sz="2800" b="1" dirty="0" smtClean="0">
                <a:effectLst/>
              </a:rPr>
              <a:t>قم بنقل دم كامل 10مل/</a:t>
            </a:r>
            <a:r>
              <a:rPr lang="ar-SY" sz="2800" b="1" dirty="0" err="1" smtClean="0">
                <a:effectLst/>
              </a:rPr>
              <a:t>كغ</a:t>
            </a:r>
            <a:r>
              <a:rPr lang="ar-SY" sz="2800" b="1" dirty="0" smtClean="0">
                <a:effectLst/>
              </a:rPr>
              <a:t> </a:t>
            </a:r>
            <a:r>
              <a:rPr lang="ar-SY" sz="2800" b="1" dirty="0" err="1" smtClean="0">
                <a:effectLst/>
              </a:rPr>
              <a:t>ببطئ</a:t>
            </a:r>
            <a:r>
              <a:rPr lang="ar-SY" sz="2800" b="1" dirty="0" smtClean="0">
                <a:effectLst/>
              </a:rPr>
              <a:t> على مدة ثلاث ساعات، أما إذا كان هنالك علامات قصور قلب احتقاني، فأعط 5-7مل/</a:t>
            </a:r>
            <a:r>
              <a:rPr lang="ar-SY" sz="2800" b="1" dirty="0" err="1" smtClean="0">
                <a:effectLst/>
              </a:rPr>
              <a:t>كغ</a:t>
            </a:r>
            <a:r>
              <a:rPr lang="ar-SY" sz="2800" b="1" dirty="0" smtClean="0">
                <a:effectLst/>
              </a:rPr>
              <a:t> من الكريات  الحمراء المجففة</a:t>
            </a:r>
            <a:endParaRPr lang="en-US" sz="2800" b="1" dirty="0" smtClean="0">
              <a:effectLst/>
            </a:endParaRPr>
          </a:p>
        </p:txBody>
      </p:sp>
      <p:pic>
        <p:nvPicPr>
          <p:cNvPr id="21508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6350" y="-26988"/>
            <a:ext cx="9156700" cy="76200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" dur="500"/>
                                        <p:tgtEl>
                                          <p:spTgt spid="532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32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32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32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32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32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32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325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325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093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endParaRPr lang="en-US" smtClean="0"/>
          </a:p>
        </p:txBody>
      </p:sp>
      <p:pic>
        <p:nvPicPr>
          <p:cNvPr id="22531" name="Picture 8" descr="25صورة جديدة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  <p:pic>
        <p:nvPicPr>
          <p:cNvPr id="22532" name="Picture 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6350" y="-26988"/>
            <a:ext cx="9156700" cy="76200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2420938"/>
            <a:ext cx="8229600" cy="1143000"/>
          </a:xfrm>
        </p:spPr>
        <p:txBody>
          <a:bodyPr/>
          <a:lstStyle/>
          <a:p>
            <a:pPr eaLnBrk="1" hangingPunct="1">
              <a:defRPr/>
            </a:pPr>
            <a:r>
              <a:rPr lang="ar-SA" sz="4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PT Bold Broken" pitchFamily="2" charset="-78"/>
              </a:rPr>
              <a:t>التقرح القرني</a:t>
            </a:r>
            <a:endParaRPr lang="en-US" sz="48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PT Bold Broken" pitchFamily="2" charset="-78"/>
            </a:endParaRPr>
          </a:p>
        </p:txBody>
      </p:sp>
      <p:pic>
        <p:nvPicPr>
          <p:cNvPr id="23555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6350" y="-26988"/>
            <a:ext cx="9156700" cy="76200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39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39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3" presetClass="emph" presetSubtype="6" repeatCount="indefinite" accel="50000" decel="50000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0" dur="1000" fill="hold"/>
                                        <p:tgtEl>
                                          <p:spTgt spid="8397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3970" grpId="0"/>
      <p:bldP spid="83970" grpId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7289" name="Picture 9" descr="Image(197)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59338" y="1989138"/>
            <a:ext cx="4038600" cy="302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72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ar-SA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التقرح القرني</a:t>
            </a:r>
            <a:endParaRPr lang="en-US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7283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 algn="ctr" rtl="1" eaLnBrk="1" hangingPunct="1">
              <a:buFontTx/>
              <a:buNone/>
            </a:pPr>
            <a:r>
              <a:rPr lang="ar-SA" b="1" dirty="0" smtClean="0">
                <a:solidFill>
                  <a:srgbClr val="C00000"/>
                </a:solidFill>
                <a:effectLst/>
              </a:rPr>
              <a:t>تعريف</a:t>
            </a:r>
          </a:p>
          <a:p>
            <a:pPr algn="r" rtl="1" eaLnBrk="1" hangingPunct="1"/>
            <a:endParaRPr lang="ar-SA" b="1" dirty="0" smtClean="0">
              <a:solidFill>
                <a:srgbClr val="0066FF"/>
              </a:solidFill>
              <a:effectLst/>
            </a:endParaRPr>
          </a:p>
          <a:p>
            <a:pPr algn="r" rtl="1" eaLnBrk="1" hangingPunct="1"/>
            <a:r>
              <a:rPr lang="ar-SA" sz="2800" b="1" dirty="0" smtClean="0">
                <a:effectLst/>
              </a:rPr>
              <a:t>هو زوال سطح القرنية </a:t>
            </a:r>
          </a:p>
          <a:p>
            <a:pPr algn="r" rtl="1" eaLnBrk="1" hangingPunct="1"/>
            <a:r>
              <a:rPr lang="ar-SA" sz="2800" b="1" dirty="0" smtClean="0">
                <a:effectLst/>
              </a:rPr>
              <a:t>ويمكن للعين المصابة أن تكون حمراء للغاية أو </a:t>
            </a:r>
            <a:r>
              <a:rPr lang="ar-SA" sz="2800" b="1" dirty="0" err="1" smtClean="0">
                <a:effectLst/>
              </a:rPr>
              <a:t>مدماة</a:t>
            </a:r>
            <a:r>
              <a:rPr lang="ar-SA" sz="2800" b="1" dirty="0" smtClean="0">
                <a:effectLst/>
              </a:rPr>
              <a:t>، </a:t>
            </a:r>
            <a:r>
              <a:rPr lang="ar-SA" sz="2800" b="1" dirty="0" err="1" smtClean="0">
                <a:effectLst/>
              </a:rPr>
              <a:t>و</a:t>
            </a:r>
            <a:r>
              <a:rPr lang="ar-SA" sz="2800" b="1" dirty="0" smtClean="0">
                <a:effectLst/>
              </a:rPr>
              <a:t> يمكن أن ُيبقي المريض عينه مغلقة </a:t>
            </a:r>
          </a:p>
          <a:p>
            <a:pPr algn="r" rtl="1" eaLnBrk="1" hangingPunct="1"/>
            <a:endParaRPr lang="en-US" sz="2800" b="1" dirty="0" smtClean="0">
              <a:effectLst/>
            </a:endParaRPr>
          </a:p>
        </p:txBody>
      </p:sp>
      <p:pic>
        <p:nvPicPr>
          <p:cNvPr id="97286" name="Picture 6" descr="Image(215)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4859338" y="2276475"/>
            <a:ext cx="4033837" cy="2970213"/>
          </a:xfrm>
          <a:noFill/>
        </p:spPr>
      </p:pic>
      <p:pic>
        <p:nvPicPr>
          <p:cNvPr id="97288" name="Picture 8" descr="Image(199)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59338" y="2636838"/>
            <a:ext cx="4032250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7284" name="Picture 4" descr="Image(198)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5" cstate="print"/>
          <a:srcRect/>
          <a:stretch>
            <a:fillRect/>
          </a:stretch>
        </p:blipFill>
        <p:spPr>
          <a:xfrm>
            <a:off x="4859338" y="3141663"/>
            <a:ext cx="4033837" cy="3078162"/>
          </a:xfrm>
          <a:noFill/>
        </p:spPr>
      </p:pic>
      <p:pic>
        <p:nvPicPr>
          <p:cNvPr id="24584" name="Picture 10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-6350" y="-26988"/>
            <a:ext cx="9156700" cy="76200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" dur="500"/>
                                        <p:tgtEl>
                                          <p:spTgt spid="972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2" dur="500"/>
                                        <p:tgtEl>
                                          <p:spTgt spid="972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7" dur="500"/>
                                        <p:tgtEl>
                                          <p:spTgt spid="972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972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72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972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972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972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972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972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972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7283" grpId="0" build="p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ar-SA" smtClean="0"/>
              <a:t>التقرح القرني</a:t>
            </a:r>
            <a:endParaRPr lang="en-US" smtClean="0"/>
          </a:p>
        </p:txBody>
      </p:sp>
      <p:sp>
        <p:nvSpPr>
          <p:cNvPr id="983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algn="ctr" eaLnBrk="1" hangingPunct="1">
              <a:buFontTx/>
              <a:buNone/>
              <a:defRPr/>
            </a:pPr>
            <a:r>
              <a:rPr lang="ar-SA" b="1" dirty="0" smtClean="0">
                <a:solidFill>
                  <a:srgbClr val="C00000"/>
                </a:solidFill>
              </a:rPr>
              <a:t>فحص العين</a:t>
            </a:r>
          </a:p>
          <a:p>
            <a:pPr algn="ctr" eaLnBrk="1" hangingPunct="1">
              <a:buFontTx/>
              <a:buNone/>
              <a:defRPr/>
            </a:pPr>
            <a:endParaRPr lang="ar-SA" b="1" dirty="0" smtClean="0">
              <a:solidFill>
                <a:srgbClr val="FEF800"/>
              </a:solidFill>
            </a:endParaRPr>
          </a:p>
          <a:p>
            <a:pPr algn="ctr" eaLnBrk="1" hangingPunct="1">
              <a:buFontTx/>
              <a:buNone/>
              <a:defRPr/>
            </a:pPr>
            <a:r>
              <a:rPr lang="ar-SA" b="1" dirty="0" smtClean="0">
                <a:effectLst/>
              </a:rPr>
              <a:t>اغسل يديك, إذا كان المريض مغلق عينيه بسبب حساسيته للضوء فانتظر حتى يفتحها أو جر الجفن السفلى بلطف وافحص العين, اغسل يديك بعد الفحص</a:t>
            </a:r>
            <a:r>
              <a:rPr lang="ar-SA" dirty="0" smtClean="0">
                <a:effectLst/>
              </a:rPr>
              <a:t> </a:t>
            </a:r>
          </a:p>
          <a:p>
            <a:pPr eaLnBrk="1" hangingPunct="1">
              <a:defRPr/>
            </a:pPr>
            <a:endParaRPr lang="en-US" dirty="0" smtClean="0">
              <a:effectLst/>
            </a:endParaRPr>
          </a:p>
        </p:txBody>
      </p:sp>
      <p:pic>
        <p:nvPicPr>
          <p:cNvPr id="25604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6350" y="-26988"/>
            <a:ext cx="9156700" cy="76200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" dur="500"/>
                                        <p:tgtEl>
                                          <p:spTgt spid="983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2" dur="500"/>
                                        <p:tgtEl>
                                          <p:spTgt spid="983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ar-SA" smtClean="0"/>
              <a:t>التقرح القرني</a:t>
            </a:r>
            <a:endParaRPr lang="en-US" smtClean="0"/>
          </a:p>
        </p:txBody>
      </p:sp>
      <p:sp>
        <p:nvSpPr>
          <p:cNvPr id="993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algn="ctr" rtl="1" eaLnBrk="1" hangingPunct="1">
              <a:lnSpc>
                <a:spcPct val="90000"/>
              </a:lnSpc>
              <a:buFontTx/>
              <a:buNone/>
            </a:pPr>
            <a:r>
              <a:rPr lang="ar-SA" b="1" dirty="0" smtClean="0">
                <a:solidFill>
                  <a:srgbClr val="0066FF"/>
                </a:solidFill>
                <a:effectLst/>
              </a:rPr>
              <a:t>العلاج</a:t>
            </a:r>
          </a:p>
          <a:p>
            <a:pPr algn="ctr" rtl="1" eaLnBrk="1" hangingPunct="1">
              <a:lnSpc>
                <a:spcPct val="90000"/>
              </a:lnSpc>
              <a:buFontTx/>
              <a:buNone/>
            </a:pPr>
            <a:endParaRPr lang="ar-SA" b="1" dirty="0" smtClean="0">
              <a:solidFill>
                <a:srgbClr val="0066FF"/>
              </a:solidFill>
              <a:effectLst/>
            </a:endParaRPr>
          </a:p>
          <a:p>
            <a:pPr algn="r" rtl="1" eaLnBrk="1" hangingPunct="1">
              <a:lnSpc>
                <a:spcPct val="90000"/>
              </a:lnSpc>
            </a:pPr>
            <a:r>
              <a:rPr lang="ar-SA" b="1" dirty="0" smtClean="0">
                <a:effectLst/>
              </a:rPr>
              <a:t> أعط الفيتامين </a:t>
            </a:r>
            <a:r>
              <a:rPr lang="en-US" b="1" dirty="0" smtClean="0">
                <a:effectLst/>
              </a:rPr>
              <a:t> A </a:t>
            </a:r>
            <a:endParaRPr lang="ar-SA" b="1" dirty="0" smtClean="0">
              <a:effectLst/>
            </a:endParaRPr>
          </a:p>
          <a:p>
            <a:pPr lvl="1" algn="r" rtl="1" eaLnBrk="1" hangingPunct="1">
              <a:lnSpc>
                <a:spcPct val="90000"/>
              </a:lnSpc>
              <a:buNone/>
            </a:pPr>
            <a:r>
              <a:rPr lang="ar-SA" sz="3200" b="1" dirty="0" smtClean="0">
                <a:effectLst/>
              </a:rPr>
              <a:t>200.000 </a:t>
            </a:r>
            <a:r>
              <a:rPr lang="ar-SA" sz="3200" b="1" dirty="0" err="1" smtClean="0">
                <a:effectLst/>
              </a:rPr>
              <a:t>و</a:t>
            </a:r>
            <a:r>
              <a:rPr lang="ar-SA" sz="3200" b="1" dirty="0" smtClean="0">
                <a:effectLst/>
              </a:rPr>
              <a:t>.د</a:t>
            </a:r>
          </a:p>
          <a:p>
            <a:pPr algn="r" rtl="1" eaLnBrk="1" hangingPunct="1">
              <a:lnSpc>
                <a:spcPct val="90000"/>
              </a:lnSpc>
            </a:pPr>
            <a:r>
              <a:rPr lang="ar-SA" b="1" dirty="0" err="1" smtClean="0">
                <a:effectLst/>
              </a:rPr>
              <a:t>الأتروبين</a:t>
            </a:r>
            <a:endParaRPr lang="ar-SA" b="1" dirty="0" smtClean="0">
              <a:effectLst/>
            </a:endParaRPr>
          </a:p>
          <a:p>
            <a:pPr algn="r" rtl="1" eaLnBrk="1" hangingPunct="1">
              <a:lnSpc>
                <a:spcPct val="90000"/>
              </a:lnSpc>
            </a:pPr>
            <a:r>
              <a:rPr lang="ar-SA" b="1" dirty="0" smtClean="0">
                <a:effectLst/>
              </a:rPr>
              <a:t>نقط </a:t>
            </a:r>
            <a:r>
              <a:rPr lang="ar-SA" b="1" dirty="0" err="1" smtClean="0">
                <a:effectLst/>
              </a:rPr>
              <a:t>التتراسيكلين</a:t>
            </a:r>
            <a:endParaRPr lang="ar-SA" b="1" dirty="0" smtClean="0">
              <a:effectLst/>
            </a:endParaRPr>
          </a:p>
          <a:p>
            <a:pPr algn="r" rtl="1" eaLnBrk="1" hangingPunct="1">
              <a:lnSpc>
                <a:spcPct val="90000"/>
              </a:lnSpc>
            </a:pPr>
            <a:endParaRPr lang="en-US" b="1" dirty="0" smtClean="0">
              <a:effectLst/>
            </a:endParaRPr>
          </a:p>
        </p:txBody>
      </p:sp>
      <p:pic>
        <p:nvPicPr>
          <p:cNvPr id="26628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6350" y="-26988"/>
            <a:ext cx="9156700" cy="76200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" dur="500"/>
                                        <p:tgtEl>
                                          <p:spTgt spid="993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2" dur="500"/>
                                        <p:tgtEl>
                                          <p:spTgt spid="993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5" dur="500"/>
                                        <p:tgtEl>
                                          <p:spTgt spid="993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0" dur="500"/>
                                        <p:tgtEl>
                                          <p:spTgt spid="993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5" dur="500"/>
                                        <p:tgtEl>
                                          <p:spTgt spid="9933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9331" grpId="0" build="p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ar-SA" b="1" dirty="0" smtClean="0">
                <a:solidFill>
                  <a:srgbClr val="C00000"/>
                </a:solidFill>
              </a:rPr>
              <a:t>التقرح القرني</a:t>
            </a:r>
            <a:endParaRPr lang="en-US" b="1" dirty="0" smtClean="0">
              <a:solidFill>
                <a:srgbClr val="C00000"/>
              </a:solidFill>
            </a:endParaRPr>
          </a:p>
        </p:txBody>
      </p:sp>
      <p:sp>
        <p:nvSpPr>
          <p:cNvPr id="1003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2060575"/>
            <a:ext cx="8229600" cy="4035425"/>
          </a:xfrm>
        </p:spPr>
        <p:txBody>
          <a:bodyPr/>
          <a:lstStyle/>
          <a:p>
            <a:pPr algn="r" rtl="1" eaLnBrk="1" hangingPunct="1">
              <a:lnSpc>
                <a:spcPct val="90000"/>
              </a:lnSpc>
            </a:pPr>
            <a:r>
              <a:rPr lang="ar-SA" b="1" dirty="0" smtClean="0">
                <a:solidFill>
                  <a:schemeClr val="hlink"/>
                </a:solidFill>
                <a:effectLst/>
              </a:rPr>
              <a:t>الفيتامين </a:t>
            </a:r>
            <a:r>
              <a:rPr lang="en-US" b="1" dirty="0" smtClean="0">
                <a:solidFill>
                  <a:schemeClr val="hlink"/>
                </a:solidFill>
                <a:effectLst/>
              </a:rPr>
              <a:t>A</a:t>
            </a:r>
            <a:r>
              <a:rPr lang="ar-SA" b="1" dirty="0" smtClean="0">
                <a:effectLst/>
              </a:rPr>
              <a:t> الفمويً (الشكل الزيتي) مفضل في كل الحالات ما عدا عند وجود إصابة بالقمة الشديد أو سوء التغذية </a:t>
            </a:r>
            <a:r>
              <a:rPr lang="ar-SA" b="1" dirty="0" err="1" smtClean="0">
                <a:effectLst/>
              </a:rPr>
              <a:t>الموذم</a:t>
            </a:r>
            <a:r>
              <a:rPr lang="ar-SA" b="1" dirty="0" smtClean="0">
                <a:effectLst/>
              </a:rPr>
              <a:t>، أو الصدمة </a:t>
            </a:r>
            <a:r>
              <a:rPr lang="ar-SA" b="1" dirty="0" err="1" smtClean="0">
                <a:effectLst/>
              </a:rPr>
              <a:t>الإنتانية</a:t>
            </a:r>
            <a:r>
              <a:rPr lang="ar-SA" b="1" dirty="0" smtClean="0">
                <a:effectLst/>
              </a:rPr>
              <a:t>، وعندئذ يفضل إعطاؤه عضلياً (الشكل المائي) في جرعة أولى فقط </a:t>
            </a:r>
          </a:p>
          <a:p>
            <a:pPr algn="r" rtl="1" eaLnBrk="1" hangingPunct="1">
              <a:lnSpc>
                <a:spcPct val="90000"/>
              </a:lnSpc>
            </a:pPr>
            <a:r>
              <a:rPr lang="ar-SA" b="1" dirty="0" err="1" smtClean="0">
                <a:solidFill>
                  <a:schemeClr val="hlink"/>
                </a:solidFill>
                <a:effectLst/>
              </a:rPr>
              <a:t>الأتروبين</a:t>
            </a:r>
            <a:r>
              <a:rPr lang="ar-SA" b="1" dirty="0" smtClean="0">
                <a:effectLst/>
              </a:rPr>
              <a:t> (1%) نقطة بالعين مباشرة لإرخاء العين ووقاية العدسة من الاندفاع للخارج</a:t>
            </a:r>
          </a:p>
          <a:p>
            <a:pPr algn="r" rtl="1" eaLnBrk="1" hangingPunct="1">
              <a:lnSpc>
                <a:spcPct val="90000"/>
              </a:lnSpc>
            </a:pPr>
            <a:r>
              <a:rPr lang="ar-SA" b="1" dirty="0" smtClean="0">
                <a:solidFill>
                  <a:schemeClr val="hlink"/>
                </a:solidFill>
                <a:effectLst/>
              </a:rPr>
              <a:t>نقط </a:t>
            </a:r>
            <a:r>
              <a:rPr lang="ar-SA" b="1" dirty="0" err="1" smtClean="0">
                <a:solidFill>
                  <a:schemeClr val="hlink"/>
                </a:solidFill>
                <a:effectLst/>
              </a:rPr>
              <a:t>التتراسيكلين</a:t>
            </a:r>
            <a:r>
              <a:rPr lang="ar-SA" b="1" dirty="0" smtClean="0">
                <a:effectLst/>
              </a:rPr>
              <a:t> العينية </a:t>
            </a:r>
            <a:r>
              <a:rPr lang="ar-SA" b="1" dirty="0" err="1" smtClean="0">
                <a:effectLst/>
              </a:rPr>
              <a:t>والضماد</a:t>
            </a:r>
            <a:r>
              <a:rPr lang="ar-SA" b="1" dirty="0" smtClean="0">
                <a:effectLst/>
              </a:rPr>
              <a:t> العيني لازم أيضاً ، ولكن يمكن أن يؤجل إعطاؤها إلى وقت لاحق هذا اليوم  </a:t>
            </a:r>
            <a:endParaRPr lang="en-US" b="1" dirty="0" smtClean="0">
              <a:effectLst/>
            </a:endParaRPr>
          </a:p>
          <a:p>
            <a:pPr algn="r" rtl="1" eaLnBrk="1" hangingPunct="1">
              <a:lnSpc>
                <a:spcPct val="90000"/>
              </a:lnSpc>
            </a:pPr>
            <a:endParaRPr lang="en-US" b="1" dirty="0" smtClean="0">
              <a:effectLst/>
            </a:endParaRPr>
          </a:p>
        </p:txBody>
      </p:sp>
      <p:pic>
        <p:nvPicPr>
          <p:cNvPr id="27652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6350" y="-26988"/>
            <a:ext cx="9156700" cy="76200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141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endParaRPr lang="en-US" smtClean="0"/>
          </a:p>
        </p:txBody>
      </p:sp>
      <p:pic>
        <p:nvPicPr>
          <p:cNvPr id="28675" name="Picture 4" descr="صورة جديدة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0"/>
            <a:ext cx="9144000" cy="6858000"/>
          </a:xfrm>
          <a:noFill/>
        </p:spPr>
      </p:pic>
      <p:pic>
        <p:nvPicPr>
          <p:cNvPr id="28676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6350" y="-26988"/>
            <a:ext cx="9156700" cy="76200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2492375"/>
            <a:ext cx="8229600" cy="1143000"/>
          </a:xfrm>
        </p:spPr>
        <p:txBody>
          <a:bodyPr/>
          <a:lstStyle/>
          <a:p>
            <a:pPr eaLnBrk="1" hangingPunct="1">
              <a:defRPr/>
            </a:pPr>
            <a:r>
              <a:rPr lang="ar-SY" sz="5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GA Arabesque" pitchFamily="2" charset="2"/>
                <a:cs typeface="PT Bold Broken" pitchFamily="2" charset="-78"/>
              </a:rPr>
              <a:t>الصدمة</a:t>
            </a:r>
            <a:endParaRPr lang="en-US" sz="54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GA Arabesque" pitchFamily="2" charset="2"/>
              <a:cs typeface="PT Bold Broken" pitchFamily="2" charset="-78"/>
            </a:endParaRPr>
          </a:p>
        </p:txBody>
      </p:sp>
      <p:pic>
        <p:nvPicPr>
          <p:cNvPr id="29699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6350" y="-26988"/>
            <a:ext cx="9156700" cy="76200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49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49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8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" dur="2000" fill="hold"/>
                                        <p:tgtEl>
                                          <p:spTgt spid="8499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4994" grpId="0"/>
      <p:bldP spid="84994" grpId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ar-SY" smtClean="0"/>
              <a:t>الصدمة</a:t>
            </a:r>
            <a:endParaRPr lang="en-US" smtClean="0"/>
          </a:p>
        </p:txBody>
      </p:sp>
      <p:sp>
        <p:nvSpPr>
          <p:cNvPr id="1136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algn="ctr" rtl="1" eaLnBrk="1" hangingPunct="1">
              <a:buFontTx/>
              <a:buNone/>
              <a:defRPr/>
            </a:pPr>
            <a:r>
              <a:rPr lang="ar-SA" b="1" dirty="0" smtClean="0">
                <a:solidFill>
                  <a:srgbClr val="C00000"/>
                </a:solidFill>
                <a:effectLst/>
              </a:rPr>
              <a:t>تعريف</a:t>
            </a:r>
          </a:p>
          <a:p>
            <a:pPr algn="ctr" eaLnBrk="1" hangingPunct="1">
              <a:buFontTx/>
              <a:buNone/>
              <a:defRPr/>
            </a:pPr>
            <a:endParaRPr lang="ar-SA" b="1" dirty="0" smtClean="0">
              <a:solidFill>
                <a:srgbClr val="FEF800"/>
              </a:solidFill>
              <a:effectLst/>
            </a:endParaRPr>
          </a:p>
          <a:p>
            <a:pPr algn="r" rtl="1" eaLnBrk="1" hangingPunct="1">
              <a:buFontTx/>
              <a:buNone/>
              <a:defRPr/>
            </a:pPr>
            <a:r>
              <a:rPr lang="ar-SA" b="1" dirty="0" smtClean="0">
                <a:effectLst/>
              </a:rPr>
              <a:t> </a:t>
            </a:r>
            <a:r>
              <a:rPr lang="ar-SY" b="1" dirty="0" smtClean="0">
                <a:effectLst/>
              </a:rPr>
              <a:t>الصدمة هي حالة خطيرة مع ضعف شديد، تتظاهر بوهن أو غياب وعي وبرودة أطراف ونبض سريع وضعيف</a:t>
            </a:r>
            <a:r>
              <a:rPr lang="en-US" b="1" dirty="0" smtClean="0">
                <a:effectLst/>
              </a:rPr>
              <a:t> </a:t>
            </a:r>
            <a:endParaRPr lang="ar-SA" b="1" dirty="0" smtClean="0">
              <a:effectLst/>
            </a:endParaRPr>
          </a:p>
          <a:p>
            <a:pPr eaLnBrk="1" hangingPunct="1">
              <a:defRPr/>
            </a:pPr>
            <a:endParaRPr lang="en-US" dirty="0" smtClean="0"/>
          </a:p>
        </p:txBody>
      </p:sp>
      <p:pic>
        <p:nvPicPr>
          <p:cNvPr id="30724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6350" y="-26988"/>
            <a:ext cx="9156700" cy="76200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" dur="500"/>
                                        <p:tgtEl>
                                          <p:spTgt spid="1136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2" dur="500"/>
                                        <p:tgtEl>
                                          <p:spTgt spid="1136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3667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76800" y="609600"/>
            <a:ext cx="3562350" cy="2099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9600" y="533400"/>
            <a:ext cx="4007125" cy="2262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429000" y="3124200"/>
            <a:ext cx="1895475" cy="3448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مربع نص 4"/>
          <p:cNvSpPr txBox="1"/>
          <p:nvPr/>
        </p:nvSpPr>
        <p:spPr>
          <a:xfrm>
            <a:off x="5486400" y="228600"/>
            <a:ext cx="2209800" cy="38100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dirty="0" smtClean="0"/>
              <a:t>Before </a:t>
            </a:r>
            <a:endParaRPr lang="ar-SY" dirty="0"/>
          </a:p>
        </p:txBody>
      </p:sp>
      <p:sp>
        <p:nvSpPr>
          <p:cNvPr id="6" name="مربع نص 5"/>
          <p:cNvSpPr txBox="1"/>
          <p:nvPr/>
        </p:nvSpPr>
        <p:spPr>
          <a:xfrm>
            <a:off x="3429000" y="2819400"/>
            <a:ext cx="1600200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dirty="0" smtClean="0"/>
              <a:t>After </a:t>
            </a:r>
            <a:endParaRPr lang="ar-SY" dirty="0"/>
          </a:p>
        </p:txBody>
      </p:sp>
      <p:sp>
        <p:nvSpPr>
          <p:cNvPr id="7" name="مربع نص 6"/>
          <p:cNvSpPr txBox="1"/>
          <p:nvPr/>
        </p:nvSpPr>
        <p:spPr>
          <a:xfrm>
            <a:off x="6858000" y="4343400"/>
            <a:ext cx="1752600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sz="2500" dirty="0" smtClean="0"/>
              <a:t>Damascus </a:t>
            </a:r>
            <a:endParaRPr lang="ar-SY" sz="2500" dirty="0"/>
          </a:p>
        </p:txBody>
      </p:sp>
      <p:pic>
        <p:nvPicPr>
          <p:cNvPr id="8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-6350" y="-24"/>
            <a:ext cx="91567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ar-SY" smtClean="0"/>
              <a:t>الصدمة</a:t>
            </a:r>
            <a:endParaRPr lang="en-US" smtClean="0"/>
          </a:p>
        </p:txBody>
      </p:sp>
      <p:sp>
        <p:nvSpPr>
          <p:cNvPr id="1146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algn="ctr" rtl="1" eaLnBrk="1" hangingPunct="1">
              <a:buFontTx/>
              <a:buNone/>
              <a:defRPr/>
            </a:pPr>
            <a:r>
              <a:rPr lang="ar-SA" b="1" dirty="0" err="1" smtClean="0">
                <a:solidFill>
                  <a:srgbClr val="C00000"/>
                </a:solidFill>
                <a:effectLst/>
              </a:rPr>
              <a:t>ال</a:t>
            </a:r>
            <a:r>
              <a:rPr lang="ar-SY" b="1" dirty="0" smtClean="0">
                <a:solidFill>
                  <a:srgbClr val="C00000"/>
                </a:solidFill>
                <a:effectLst/>
              </a:rPr>
              <a:t>أسباب</a:t>
            </a:r>
            <a:endParaRPr lang="ar-SA" b="1" dirty="0" smtClean="0">
              <a:solidFill>
                <a:srgbClr val="C00000"/>
              </a:solidFill>
              <a:effectLst/>
            </a:endParaRPr>
          </a:p>
          <a:p>
            <a:pPr algn="ctr" rtl="1" eaLnBrk="1" hangingPunct="1">
              <a:buFontTx/>
              <a:buNone/>
              <a:defRPr/>
            </a:pPr>
            <a:endParaRPr lang="en-US" b="1" dirty="0" smtClean="0">
              <a:solidFill>
                <a:srgbClr val="FEF800"/>
              </a:solidFill>
              <a:effectLst/>
            </a:endParaRPr>
          </a:p>
          <a:p>
            <a:pPr algn="r" rtl="1" eaLnBrk="1" hangingPunct="1">
              <a:buClr>
                <a:srgbClr val="FF3300"/>
              </a:buClr>
              <a:buFont typeface="Wingdings" pitchFamily="2" charset="2"/>
              <a:buChar char="q"/>
              <a:defRPr/>
            </a:pPr>
            <a:r>
              <a:rPr lang="ar-SA" b="1" dirty="0" smtClean="0">
                <a:effectLst/>
              </a:rPr>
              <a:t> نقص الحجم:</a:t>
            </a:r>
            <a:r>
              <a:rPr lang="ar-SY" b="1" dirty="0" smtClean="0">
                <a:effectLst/>
              </a:rPr>
              <a:t> الإسهال والتجفف الشديد، </a:t>
            </a:r>
            <a:r>
              <a:rPr lang="ar-SY" b="1" dirty="0" err="1" smtClean="0">
                <a:effectLst/>
              </a:rPr>
              <a:t>النزوف</a:t>
            </a:r>
            <a:r>
              <a:rPr lang="ar-SY" b="1" dirty="0" smtClean="0">
                <a:effectLst/>
              </a:rPr>
              <a:t> </a:t>
            </a:r>
            <a:r>
              <a:rPr lang="ar-SA" b="1" dirty="0" smtClean="0">
                <a:effectLst/>
              </a:rPr>
              <a:t>,</a:t>
            </a:r>
            <a:r>
              <a:rPr lang="ar-SY" b="1" dirty="0" smtClean="0">
                <a:effectLst/>
              </a:rPr>
              <a:t> الحروق </a:t>
            </a:r>
            <a:endParaRPr lang="ar-SA" b="1" dirty="0" smtClean="0">
              <a:effectLst/>
            </a:endParaRPr>
          </a:p>
          <a:p>
            <a:pPr algn="r" rtl="1" eaLnBrk="1" hangingPunct="1">
              <a:buClr>
                <a:srgbClr val="FF3300"/>
              </a:buClr>
              <a:buFont typeface="Wingdings" pitchFamily="2" charset="2"/>
              <a:buChar char="q"/>
              <a:defRPr/>
            </a:pPr>
            <a:r>
              <a:rPr lang="ar-SA" b="1" dirty="0" smtClean="0">
                <a:effectLst/>
              </a:rPr>
              <a:t> </a:t>
            </a:r>
            <a:r>
              <a:rPr lang="ar-SY" b="1" dirty="0" err="1" smtClean="0">
                <a:effectLst/>
              </a:rPr>
              <a:t>الانتان</a:t>
            </a:r>
            <a:r>
              <a:rPr lang="ar-SY" b="1" dirty="0" smtClean="0">
                <a:effectLst/>
              </a:rPr>
              <a:t> </a:t>
            </a:r>
            <a:endParaRPr lang="ar-SA" b="1" dirty="0" smtClean="0">
              <a:effectLst/>
            </a:endParaRPr>
          </a:p>
          <a:p>
            <a:pPr algn="r" rtl="1" eaLnBrk="1" hangingPunct="1">
              <a:defRPr/>
            </a:pPr>
            <a:endParaRPr lang="en-US" dirty="0" smtClean="0"/>
          </a:p>
        </p:txBody>
      </p:sp>
      <p:pic>
        <p:nvPicPr>
          <p:cNvPr id="31748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6350" y="-26988"/>
            <a:ext cx="9156700" cy="76200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" dur="500"/>
                                        <p:tgtEl>
                                          <p:spTgt spid="1146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2" dur="500"/>
                                        <p:tgtEl>
                                          <p:spTgt spid="1146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7" dur="500"/>
                                        <p:tgtEl>
                                          <p:spTgt spid="1146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rtl="1" eaLnBrk="1" hangingPunct="1">
              <a:defRPr/>
            </a:pPr>
            <a:r>
              <a:rPr lang="ar-SY" smtClean="0"/>
              <a:t>الصدمة</a:t>
            </a:r>
            <a:endParaRPr lang="en-US" smtClean="0"/>
          </a:p>
        </p:txBody>
      </p:sp>
      <p:sp>
        <p:nvSpPr>
          <p:cNvPr id="1157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algn="ctr" rtl="1" eaLnBrk="1" hangingPunct="1">
              <a:lnSpc>
                <a:spcPct val="90000"/>
              </a:lnSpc>
              <a:buFontTx/>
              <a:buNone/>
              <a:defRPr/>
            </a:pPr>
            <a:r>
              <a:rPr lang="ar-SY" b="1" dirty="0" smtClean="0">
                <a:solidFill>
                  <a:srgbClr val="C00000"/>
                </a:solidFill>
                <a:effectLst/>
              </a:rPr>
              <a:t>المعايير المميزة </a:t>
            </a:r>
            <a:r>
              <a:rPr lang="ar-SA" b="1" dirty="0" smtClean="0">
                <a:solidFill>
                  <a:srgbClr val="C00000"/>
                </a:solidFill>
                <a:effectLst/>
              </a:rPr>
              <a:t>ل</a:t>
            </a:r>
            <a:r>
              <a:rPr lang="ar-SY" b="1" dirty="0" err="1" smtClean="0">
                <a:solidFill>
                  <a:srgbClr val="C00000"/>
                </a:solidFill>
                <a:effectLst/>
              </a:rPr>
              <a:t>لإصابه</a:t>
            </a:r>
            <a:r>
              <a:rPr lang="ar-SY" b="1" dirty="0" smtClean="0">
                <a:solidFill>
                  <a:srgbClr val="C00000"/>
                </a:solidFill>
                <a:effectLst/>
              </a:rPr>
              <a:t> بصدمة </a:t>
            </a:r>
            <a:endParaRPr lang="ar-SA" b="1" dirty="0" smtClean="0">
              <a:solidFill>
                <a:srgbClr val="C00000"/>
              </a:solidFill>
              <a:effectLst/>
            </a:endParaRPr>
          </a:p>
          <a:p>
            <a:pPr algn="r" rtl="1" eaLnBrk="1" hangingPunct="1">
              <a:lnSpc>
                <a:spcPct val="90000"/>
              </a:lnSpc>
              <a:buFontTx/>
              <a:buAutoNum type="arabicPeriod"/>
              <a:defRPr/>
            </a:pPr>
            <a:r>
              <a:rPr lang="ar-SY" b="1" dirty="0" smtClean="0">
                <a:effectLst/>
              </a:rPr>
              <a:t>واهناً أو غير واع </a:t>
            </a:r>
          </a:p>
          <a:p>
            <a:pPr algn="r" rtl="1" eaLnBrk="1" hangingPunct="1">
              <a:lnSpc>
                <a:spcPct val="90000"/>
              </a:lnSpc>
              <a:buFontTx/>
              <a:buAutoNum type="arabicPeriod"/>
              <a:defRPr/>
            </a:pPr>
            <a:r>
              <a:rPr lang="ar-SY" b="1" dirty="0" smtClean="0">
                <a:effectLst/>
              </a:rPr>
              <a:t>يداه باردتان </a:t>
            </a:r>
          </a:p>
          <a:p>
            <a:pPr algn="r" rtl="1" eaLnBrk="1" hangingPunct="1">
              <a:lnSpc>
                <a:spcPct val="90000"/>
              </a:lnSpc>
              <a:buFontTx/>
              <a:buNone/>
              <a:defRPr/>
            </a:pPr>
            <a:r>
              <a:rPr lang="ar-SA" b="1" dirty="0" smtClean="0">
                <a:solidFill>
                  <a:srgbClr val="838383"/>
                </a:solidFill>
                <a:effectLst/>
              </a:rPr>
              <a:t>   </a:t>
            </a:r>
            <a:r>
              <a:rPr lang="ar-SY" b="1" dirty="0" smtClean="0">
                <a:solidFill>
                  <a:srgbClr val="838383"/>
                </a:solidFill>
                <a:effectLst/>
              </a:rPr>
              <a:t>بالإضافة إلى</a:t>
            </a:r>
            <a:r>
              <a:rPr lang="ar-SA" b="1" dirty="0" smtClean="0">
                <a:solidFill>
                  <a:srgbClr val="838383"/>
                </a:solidFill>
                <a:effectLst/>
              </a:rPr>
              <a:t> </a:t>
            </a:r>
            <a:r>
              <a:rPr lang="ar-SY" b="1" dirty="0" smtClean="0">
                <a:effectLst/>
              </a:rPr>
              <a:t>:</a:t>
            </a:r>
          </a:p>
          <a:p>
            <a:pPr algn="r" rtl="1" eaLnBrk="1" hangingPunct="1">
              <a:lnSpc>
                <a:spcPct val="90000"/>
              </a:lnSpc>
              <a:buFontTx/>
              <a:buAutoNum type="arabicPeriod" startAt="3"/>
              <a:defRPr/>
            </a:pPr>
            <a:r>
              <a:rPr lang="ar-SY" b="1" dirty="0" smtClean="0">
                <a:effectLst/>
              </a:rPr>
              <a:t>زمن الامتلاء الشعري بطيء (أكثر من 3 ثوان).</a:t>
            </a:r>
            <a:r>
              <a:rPr lang="ar-SA" b="1" dirty="0" smtClean="0">
                <a:effectLst/>
              </a:rPr>
              <a:t>(الطريقة)</a:t>
            </a:r>
            <a:endParaRPr lang="ar-SY" b="1" dirty="0" smtClean="0">
              <a:effectLst/>
            </a:endParaRPr>
          </a:p>
          <a:p>
            <a:pPr algn="r" rtl="1" eaLnBrk="1" hangingPunct="1">
              <a:lnSpc>
                <a:spcPct val="90000"/>
              </a:lnSpc>
              <a:buFontTx/>
              <a:buAutoNum type="arabicPeriod" startAt="3"/>
              <a:defRPr/>
            </a:pPr>
            <a:r>
              <a:rPr lang="ar-SY" b="1" dirty="0" smtClean="0">
                <a:effectLst/>
              </a:rPr>
              <a:t>نبض ضعيف وسريع. </a:t>
            </a:r>
            <a:endParaRPr lang="ar-SA" b="1" dirty="0" smtClean="0">
              <a:effectLst/>
            </a:endParaRPr>
          </a:p>
          <a:p>
            <a:pPr algn="ctr" rtl="1" eaLnBrk="1" hangingPunct="1">
              <a:lnSpc>
                <a:spcPct val="90000"/>
              </a:lnSpc>
              <a:buFontTx/>
              <a:buNone/>
              <a:defRPr/>
            </a:pPr>
            <a:r>
              <a:rPr lang="ar-SA" b="1" dirty="0" smtClean="0">
                <a:effectLst/>
              </a:rPr>
              <a:t>&gt;</a:t>
            </a:r>
            <a:r>
              <a:rPr lang="ar-SY" b="1" dirty="0" smtClean="0">
                <a:effectLst/>
              </a:rPr>
              <a:t> 160 </a:t>
            </a:r>
            <a:r>
              <a:rPr lang="ar-SA" b="1" dirty="0" smtClean="0">
                <a:effectLst/>
              </a:rPr>
              <a:t>/</a:t>
            </a:r>
            <a:r>
              <a:rPr lang="ar-SY" b="1" dirty="0" smtClean="0">
                <a:effectLst/>
              </a:rPr>
              <a:t> </a:t>
            </a:r>
            <a:r>
              <a:rPr lang="ar-SA" b="1" dirty="0" smtClean="0">
                <a:effectLst/>
              </a:rPr>
              <a:t>د بعمر </a:t>
            </a:r>
            <a:r>
              <a:rPr lang="ar-SY" b="1" dirty="0" smtClean="0">
                <a:effectLst/>
              </a:rPr>
              <a:t>2-12 شهر</a:t>
            </a:r>
            <a:r>
              <a:rPr lang="ar-SA" b="1" dirty="0" err="1" smtClean="0">
                <a:effectLst/>
              </a:rPr>
              <a:t>اً</a:t>
            </a:r>
            <a:r>
              <a:rPr lang="ar-SA" b="1" dirty="0" smtClean="0">
                <a:effectLst/>
              </a:rPr>
              <a:t>    </a:t>
            </a:r>
          </a:p>
          <a:p>
            <a:pPr algn="ctr" rtl="1" eaLnBrk="1" hangingPunct="1">
              <a:lnSpc>
                <a:spcPct val="90000"/>
              </a:lnSpc>
              <a:buFontTx/>
              <a:buNone/>
              <a:defRPr/>
            </a:pPr>
            <a:r>
              <a:rPr lang="ar-SA" b="1" dirty="0" smtClean="0">
                <a:effectLst/>
              </a:rPr>
              <a:t>&gt;</a:t>
            </a:r>
            <a:r>
              <a:rPr lang="ar-SY" b="1" dirty="0" smtClean="0">
                <a:effectLst/>
              </a:rPr>
              <a:t> 140 </a:t>
            </a:r>
            <a:r>
              <a:rPr lang="ar-SA" b="1" dirty="0" smtClean="0">
                <a:effectLst/>
              </a:rPr>
              <a:t>/</a:t>
            </a:r>
            <a:r>
              <a:rPr lang="ar-SY" b="1" dirty="0" smtClean="0">
                <a:effectLst/>
              </a:rPr>
              <a:t> </a:t>
            </a:r>
            <a:r>
              <a:rPr lang="ar-SA" b="1" dirty="0" smtClean="0">
                <a:effectLst/>
              </a:rPr>
              <a:t>د </a:t>
            </a:r>
            <a:r>
              <a:rPr lang="ar-SY" b="1" dirty="0" smtClean="0">
                <a:effectLst/>
              </a:rPr>
              <a:t>من 12 شهراً إلى 5 سنوات .</a:t>
            </a:r>
            <a:endParaRPr lang="en-US" b="1" dirty="0" smtClean="0">
              <a:effectLst/>
            </a:endParaRPr>
          </a:p>
          <a:p>
            <a:pPr algn="r" rtl="1" eaLnBrk="1" hangingPunct="1">
              <a:lnSpc>
                <a:spcPct val="90000"/>
              </a:lnSpc>
              <a:defRPr/>
            </a:pPr>
            <a:endParaRPr lang="en-US" b="1" dirty="0" smtClean="0">
              <a:effectLst/>
            </a:endParaRPr>
          </a:p>
          <a:p>
            <a:pPr algn="r" rtl="1" eaLnBrk="1" hangingPunct="1">
              <a:lnSpc>
                <a:spcPct val="90000"/>
              </a:lnSpc>
              <a:defRPr/>
            </a:pPr>
            <a:endParaRPr lang="en-US" dirty="0" smtClean="0"/>
          </a:p>
        </p:txBody>
      </p:sp>
      <p:pic>
        <p:nvPicPr>
          <p:cNvPr id="32772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6350" y="-26988"/>
            <a:ext cx="9156700" cy="76200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" dur="500"/>
                                        <p:tgtEl>
                                          <p:spTgt spid="1157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2" dur="500"/>
                                        <p:tgtEl>
                                          <p:spTgt spid="1157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7" dur="500"/>
                                        <p:tgtEl>
                                          <p:spTgt spid="1157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2" dur="500"/>
                                        <p:tgtEl>
                                          <p:spTgt spid="1157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7" dur="500"/>
                                        <p:tgtEl>
                                          <p:spTgt spid="1157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2" dur="500"/>
                                        <p:tgtEl>
                                          <p:spTgt spid="1157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7" dur="500"/>
                                        <p:tgtEl>
                                          <p:spTgt spid="1157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40" dur="500"/>
                                        <p:tgtEl>
                                          <p:spTgt spid="11571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مستدير الزوايا 3"/>
          <p:cNvSpPr/>
          <p:nvPr/>
        </p:nvSpPr>
        <p:spPr bwMode="auto">
          <a:xfrm>
            <a:off x="785813" y="357188"/>
            <a:ext cx="7858125" cy="857250"/>
          </a:xfrm>
          <a:prstGeom prst="roundRect">
            <a:avLst/>
          </a:prstGeom>
          <a:solidFill>
            <a:schemeClr val="accent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anchor="ctr" anchorCtr="1"/>
          <a:lstStyle/>
          <a:p>
            <a:pPr algn="ctr">
              <a:defRPr/>
            </a:pPr>
            <a:r>
              <a:rPr lang="ar-SY" sz="1800" b="1" u="sng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charset="0"/>
              </a:rPr>
              <a:t>الصدمة :</a:t>
            </a:r>
            <a:r>
              <a:rPr lang="ar-SY" sz="18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charset="0"/>
              </a:rPr>
              <a:t> علاماتها :</a:t>
            </a:r>
            <a:endParaRPr lang="ar-SA" sz="18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charset="0"/>
            </a:endParaRPr>
          </a:p>
          <a:p>
            <a:pPr algn="ctr" rtl="1">
              <a:defRPr/>
            </a:pPr>
            <a:r>
              <a:rPr lang="ar-SY" sz="18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charset="0"/>
              </a:rPr>
              <a:t>1- وهن وغياب الوعي  2- برودة </a:t>
            </a:r>
            <a:r>
              <a:rPr lang="ar-SY" sz="1800" b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charset="0"/>
              </a:rPr>
              <a:t>اطراف</a:t>
            </a:r>
            <a:r>
              <a:rPr lang="ar-SY" sz="18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charset="0"/>
              </a:rPr>
              <a:t>  3- زمن الامتلاء الشعري &gt; 3 </a:t>
            </a:r>
            <a:r>
              <a:rPr lang="ar-SY" sz="1800" b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charset="0"/>
              </a:rPr>
              <a:t>ثا</a:t>
            </a:r>
            <a:r>
              <a:rPr lang="ar-SY" sz="18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charset="0"/>
              </a:rPr>
              <a:t>   4- نبض سريع وضعيف  </a:t>
            </a:r>
            <a:endParaRPr lang="en-US" sz="18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charset="0"/>
            </a:endParaRPr>
          </a:p>
        </p:txBody>
      </p:sp>
      <p:sp>
        <p:nvSpPr>
          <p:cNvPr id="6" name="مستطيل مستدير الزوايا 5"/>
          <p:cNvSpPr/>
          <p:nvPr/>
        </p:nvSpPr>
        <p:spPr bwMode="auto">
          <a:xfrm>
            <a:off x="714375" y="1643063"/>
            <a:ext cx="7858125" cy="2928937"/>
          </a:xfrm>
          <a:prstGeom prst="roundRect">
            <a:avLst/>
          </a:prstGeom>
          <a:solidFill>
            <a:schemeClr val="bg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anchor="ctr" anchorCtr="1"/>
          <a:lstStyle/>
          <a:p>
            <a:pPr algn="ctr" rtl="1">
              <a:defRPr/>
            </a:pPr>
            <a:r>
              <a:rPr lang="ar-SY" sz="18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charset="0"/>
              </a:rPr>
              <a:t>1- </a:t>
            </a:r>
            <a:r>
              <a:rPr lang="ar-SY" sz="1800" b="1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charset="0"/>
              </a:rPr>
              <a:t>اكسجين</a:t>
            </a:r>
            <a:r>
              <a:rPr lang="ar-SY" sz="18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charset="0"/>
              </a:rPr>
              <a:t>               2- سكري 10% </a:t>
            </a:r>
            <a:r>
              <a:rPr lang="ar-SA" sz="18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charset="0"/>
              </a:rPr>
              <a:t>مقدار </a:t>
            </a:r>
            <a:r>
              <a:rPr lang="ar-SY" sz="18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charset="0"/>
              </a:rPr>
              <a:t>5 مل / </a:t>
            </a:r>
            <a:r>
              <a:rPr lang="ar-SY" sz="1800" b="1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charset="0"/>
              </a:rPr>
              <a:t>كغ</a:t>
            </a:r>
            <a:r>
              <a:rPr lang="ar-SY" sz="18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charset="0"/>
              </a:rPr>
              <a:t> وريدي           </a:t>
            </a:r>
            <a:endParaRPr lang="ar-SA" sz="18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charset="0"/>
            </a:endParaRPr>
          </a:p>
          <a:p>
            <a:pPr algn="ctr" rtl="1">
              <a:defRPr/>
            </a:pPr>
            <a:endParaRPr lang="ar-SA" sz="18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charset="0"/>
            </a:endParaRPr>
          </a:p>
          <a:p>
            <a:pPr algn="ctr" rtl="1">
              <a:defRPr/>
            </a:pPr>
            <a:r>
              <a:rPr lang="ar-SY" sz="18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charset="0"/>
              </a:rPr>
              <a:t>3- سوائل وريدية 15 مل / </a:t>
            </a:r>
            <a:r>
              <a:rPr lang="ar-SY" sz="1800" b="1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charset="0"/>
              </a:rPr>
              <a:t>كغ</a:t>
            </a:r>
            <a:r>
              <a:rPr lang="ar-SY" sz="18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charset="0"/>
              </a:rPr>
              <a:t> / الساعة الأولى</a:t>
            </a:r>
            <a:endParaRPr lang="ar-SA" sz="18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charset="0"/>
            </a:endParaRPr>
          </a:p>
          <a:p>
            <a:pPr algn="ctr" rtl="1">
              <a:defRPr/>
            </a:pPr>
            <a:endParaRPr lang="ar-SA" sz="18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charset="0"/>
            </a:endParaRPr>
          </a:p>
          <a:p>
            <a:pPr algn="r" rtl="1">
              <a:defRPr/>
            </a:pPr>
            <a:r>
              <a:rPr lang="ar-SY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charset="0"/>
              </a:rPr>
              <a:t>تركيب </a:t>
            </a:r>
            <a:r>
              <a:rPr lang="ar-SY" sz="18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charset="0"/>
              </a:rPr>
              <a:t>السيروم</a:t>
            </a:r>
            <a:r>
              <a:rPr lang="ar-SY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charset="0"/>
              </a:rPr>
              <a:t> : لكل ( 100 مل ) سكري 5% + ( 5مل ) </a:t>
            </a:r>
            <a:r>
              <a:rPr lang="ar-SY" sz="18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charset="0"/>
              </a:rPr>
              <a:t>كلور</a:t>
            </a:r>
            <a:r>
              <a:rPr lang="ar-SY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charset="0"/>
              </a:rPr>
              <a:t> صوديوم </a:t>
            </a:r>
            <a:r>
              <a:rPr lang="ar-SY" sz="1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charset="0"/>
              </a:rPr>
              <a:t> </a:t>
            </a:r>
            <a:r>
              <a:rPr lang="ar-SY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charset="0"/>
              </a:rPr>
              <a:t>+ ( 1 مل ) </a:t>
            </a:r>
            <a:r>
              <a:rPr lang="ar-SY" sz="18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charset="0"/>
              </a:rPr>
              <a:t>كلور</a:t>
            </a:r>
            <a:r>
              <a:rPr lang="ar-SY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charset="0"/>
              </a:rPr>
              <a:t> </a:t>
            </a:r>
            <a:r>
              <a:rPr lang="ar-SY" sz="18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charset="0"/>
              </a:rPr>
              <a:t>البوتاسيوم</a:t>
            </a:r>
            <a:r>
              <a:rPr lang="ar-SY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charset="0"/>
              </a:rPr>
              <a:t> 14.9% </a:t>
            </a:r>
            <a:endParaRPr lang="en-US" sz="1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charset="0"/>
            </a:endParaRPr>
          </a:p>
          <a:p>
            <a:pPr algn="r" rtl="1">
              <a:defRPr/>
            </a:pPr>
            <a:r>
              <a:rPr lang="ar-SY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charset="0"/>
              </a:rPr>
              <a:t> أو : ( 50 مل ) سكري 10% + ( </a:t>
            </a:r>
            <a:r>
              <a:rPr lang="ar-SY" sz="1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charset="0"/>
              </a:rPr>
              <a:t>5 </a:t>
            </a:r>
            <a:r>
              <a:rPr lang="ar-SY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charset="0"/>
              </a:rPr>
              <a:t>مل ) </a:t>
            </a:r>
            <a:r>
              <a:rPr lang="ar-SY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charset="0"/>
              </a:rPr>
              <a:t>كلور</a:t>
            </a:r>
            <a:r>
              <a:rPr lang="ar-SY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charset="0"/>
              </a:rPr>
              <a:t> صوديوم + </a:t>
            </a:r>
            <a:r>
              <a:rPr lang="ar-SY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charset="0"/>
              </a:rPr>
              <a:t>( 1 مل ) </a:t>
            </a:r>
            <a:r>
              <a:rPr lang="ar-SY" sz="18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charset="0"/>
              </a:rPr>
              <a:t>كلور</a:t>
            </a:r>
            <a:r>
              <a:rPr lang="ar-SY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charset="0"/>
              </a:rPr>
              <a:t> </a:t>
            </a:r>
            <a:r>
              <a:rPr lang="ar-SY" sz="18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charset="0"/>
              </a:rPr>
              <a:t>البوتاسيوم</a:t>
            </a:r>
            <a:r>
              <a:rPr lang="ar-SY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charset="0"/>
              </a:rPr>
              <a:t> 14.9%</a:t>
            </a:r>
            <a:endParaRPr lang="en-US" sz="1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charset="0"/>
            </a:endParaRPr>
          </a:p>
          <a:p>
            <a:pPr algn="ctr" rtl="1">
              <a:defRPr/>
            </a:pPr>
            <a:endParaRPr lang="en-US" sz="18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charset="0"/>
            </a:endParaRPr>
          </a:p>
        </p:txBody>
      </p:sp>
      <p:sp>
        <p:nvSpPr>
          <p:cNvPr id="9" name="مستطيل 8"/>
          <p:cNvSpPr/>
          <p:nvPr/>
        </p:nvSpPr>
        <p:spPr bwMode="auto">
          <a:xfrm>
            <a:off x="928688" y="4714875"/>
            <a:ext cx="7572375" cy="857250"/>
          </a:xfrm>
          <a:prstGeom prst="rect">
            <a:avLst/>
          </a:prstGeom>
          <a:solidFill>
            <a:srgbClr val="00206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anchor="ctr" anchorCtr="1"/>
          <a:lstStyle/>
          <a:p>
            <a:pPr algn="ctr">
              <a:defRPr/>
            </a:pPr>
            <a:endParaRPr lang="ar-SA" sz="1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charset="0"/>
            </a:endParaRPr>
          </a:p>
          <a:p>
            <a:pPr algn="ctr" rtl="1">
              <a:defRPr/>
            </a:pPr>
            <a:r>
              <a:rPr lang="ar-SY" sz="1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charset="0"/>
              </a:rPr>
              <a:t>( عندما لا ينخفض معدل النبض والتنفس ننقل دم , </a:t>
            </a:r>
            <a:r>
              <a:rPr lang="ar-SY" sz="18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charset="0"/>
              </a:rPr>
              <a:t>اما</a:t>
            </a:r>
            <a:r>
              <a:rPr lang="ar-SY" sz="1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charset="0"/>
              </a:rPr>
              <a:t> </a:t>
            </a:r>
            <a:r>
              <a:rPr lang="ar-SY" sz="18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charset="0"/>
              </a:rPr>
              <a:t>اذا</a:t>
            </a:r>
            <a:r>
              <a:rPr lang="ar-SY" sz="1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charset="0"/>
              </a:rPr>
              <a:t> انخفضا يعطى سوائل وريدية 15 مل / </a:t>
            </a:r>
            <a:r>
              <a:rPr lang="ar-SY" sz="18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charset="0"/>
              </a:rPr>
              <a:t>كغ</a:t>
            </a:r>
            <a:r>
              <a:rPr lang="ar-SY" sz="1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charset="0"/>
              </a:rPr>
              <a:t> / الساعة الثانية )</a:t>
            </a:r>
            <a:endParaRPr lang="en-US" sz="1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charset="0"/>
            </a:endParaRPr>
          </a:p>
          <a:p>
            <a:pPr algn="ctr">
              <a:defRPr/>
            </a:pPr>
            <a:endParaRPr lang="en-US" sz="1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charset="0"/>
            </a:endParaRPr>
          </a:p>
        </p:txBody>
      </p:sp>
      <p:sp>
        <p:nvSpPr>
          <p:cNvPr id="10" name="مستطيل مستدير الزوايا 9"/>
          <p:cNvSpPr/>
          <p:nvPr/>
        </p:nvSpPr>
        <p:spPr bwMode="auto">
          <a:xfrm>
            <a:off x="857250" y="5715000"/>
            <a:ext cx="7643813" cy="785813"/>
          </a:xfrm>
          <a:prstGeom prst="roundRect">
            <a:avLst/>
          </a:prstGeom>
          <a:solidFill>
            <a:srgbClr val="7030A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anchor="ctr" anchorCtr="1"/>
          <a:lstStyle/>
          <a:p>
            <a:pPr>
              <a:defRPr/>
            </a:pPr>
            <a:endParaRPr lang="ar-SA" sz="1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charset="0"/>
            </a:endParaRPr>
          </a:p>
          <a:p>
            <a:pPr algn="ctr" rtl="1">
              <a:defRPr/>
            </a:pPr>
            <a:r>
              <a:rPr lang="ar-SY" sz="1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charset="0"/>
              </a:rPr>
              <a:t>بعد الساعتين يعطى </a:t>
            </a:r>
            <a:r>
              <a:rPr lang="ar-SY" sz="18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charset="0"/>
              </a:rPr>
              <a:t>الريزومال</a:t>
            </a:r>
            <a:r>
              <a:rPr lang="ar-SY" sz="1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charset="0"/>
              </a:rPr>
              <a:t> 5-10 مل / </a:t>
            </a:r>
            <a:r>
              <a:rPr lang="ar-SY" sz="18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charset="0"/>
              </a:rPr>
              <a:t>كغ</a:t>
            </a:r>
            <a:r>
              <a:rPr lang="ar-SY" sz="1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charset="0"/>
              </a:rPr>
              <a:t> بالتناوب مع </a:t>
            </a:r>
            <a:r>
              <a:rPr lang="en-US" sz="1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charset="0"/>
              </a:rPr>
              <a:t>F75</a:t>
            </a:r>
            <a:r>
              <a:rPr lang="ar-SY" sz="1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charset="0"/>
              </a:rPr>
              <a:t> لمدو عشر ساعات يوقف بعدها </a:t>
            </a:r>
            <a:r>
              <a:rPr lang="ar-SY" sz="18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charset="0"/>
              </a:rPr>
              <a:t>الريزومال</a:t>
            </a:r>
            <a:endParaRPr lang="en-US" sz="1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charset="0"/>
            </a:endParaRPr>
          </a:p>
          <a:p>
            <a:pPr algn="l" rtl="0">
              <a:defRPr/>
            </a:pPr>
            <a:endParaRPr lang="en-US" sz="1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charset="0"/>
            </a:endParaRPr>
          </a:p>
        </p:txBody>
      </p:sp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189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endParaRPr lang="en-US" smtClean="0"/>
          </a:p>
        </p:txBody>
      </p:sp>
      <p:pic>
        <p:nvPicPr>
          <p:cNvPr id="34819" name="Picture 4" descr="11صورة جديدة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0"/>
            <a:ext cx="9144000" cy="6858000"/>
          </a:xfrm>
          <a:noFill/>
        </p:spPr>
      </p:pic>
      <p:pic>
        <p:nvPicPr>
          <p:cNvPr id="34820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6350" y="-26988"/>
            <a:ext cx="9156700" cy="76200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2276475"/>
            <a:ext cx="8229600" cy="1143000"/>
          </a:xfrm>
        </p:spPr>
        <p:txBody>
          <a:bodyPr/>
          <a:lstStyle/>
          <a:p>
            <a:pPr eaLnBrk="1" hangingPunct="1">
              <a:defRPr/>
            </a:pPr>
            <a:r>
              <a:rPr lang="ar-SA" sz="5400" b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PT Bold Broken" pitchFamily="2" charset="-78"/>
              </a:rPr>
              <a:t>التجفاف</a:t>
            </a:r>
            <a:endParaRPr lang="en-US" sz="54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PT Bold Broken" pitchFamily="2" charset="-78"/>
            </a:endParaRPr>
          </a:p>
        </p:txBody>
      </p:sp>
      <p:pic>
        <p:nvPicPr>
          <p:cNvPr id="35843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6350" y="-26988"/>
            <a:ext cx="9156700" cy="76200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60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60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3" presetClass="emph" presetSubtype="10" repeatCount="indefinite" accel="50000" decel="50000" autoRev="1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hsl" dir="ccw">
                                      <p:cBhvr override="childStyle">
                                        <p:cTn id="11" dur="1000" fill="hold"/>
                                        <p:tgtEl>
                                          <p:spTgt spid="860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366FF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6018" grpId="0"/>
      <p:bldP spid="86018" grpId="1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ar-SA" b="1" dirty="0" smtClean="0"/>
              <a:t> </a:t>
            </a:r>
            <a:r>
              <a:rPr lang="ar-SA" b="1" dirty="0" err="1" smtClean="0"/>
              <a:t>التجفاف</a:t>
            </a:r>
            <a:r>
              <a:rPr lang="en-US" b="1" dirty="0" smtClean="0"/>
              <a:t> </a:t>
            </a:r>
          </a:p>
        </p:txBody>
      </p:sp>
      <p:sp>
        <p:nvSpPr>
          <p:cNvPr id="604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algn="r" rtl="1" eaLnBrk="1" hangingPunct="1">
              <a:lnSpc>
                <a:spcPct val="80000"/>
              </a:lnSpc>
            </a:pPr>
            <a:endParaRPr lang="ar-SA" sz="2400" b="1" dirty="0" smtClean="0">
              <a:effectLst/>
            </a:endParaRPr>
          </a:p>
          <a:p>
            <a:pPr algn="ctr" rtl="1" eaLnBrk="1" hangingPunct="1">
              <a:lnSpc>
                <a:spcPct val="80000"/>
              </a:lnSpc>
              <a:buFontTx/>
              <a:buNone/>
            </a:pPr>
            <a:r>
              <a:rPr lang="ar-SA" b="1" dirty="0" smtClean="0">
                <a:solidFill>
                  <a:srgbClr val="C00000"/>
                </a:solidFill>
                <a:effectLst/>
              </a:rPr>
              <a:t>علامات</a:t>
            </a:r>
            <a:r>
              <a:rPr lang="en-US" sz="2400" b="1" dirty="0" smtClean="0">
                <a:solidFill>
                  <a:srgbClr val="C00000"/>
                </a:solidFill>
                <a:effectLst/>
              </a:rPr>
              <a:t> </a:t>
            </a:r>
          </a:p>
          <a:p>
            <a:pPr algn="ctr" rtl="1" eaLnBrk="1" hangingPunct="1">
              <a:lnSpc>
                <a:spcPct val="80000"/>
              </a:lnSpc>
              <a:buFontTx/>
              <a:buNone/>
            </a:pPr>
            <a:endParaRPr lang="en-US" sz="2400" b="1" dirty="0" smtClean="0">
              <a:effectLst/>
            </a:endParaRPr>
          </a:p>
          <a:p>
            <a:pPr algn="r" rtl="1" eaLnBrk="1" hangingPunct="1">
              <a:lnSpc>
                <a:spcPct val="80000"/>
              </a:lnSpc>
            </a:pPr>
            <a:r>
              <a:rPr lang="ar-SA" sz="2400" b="1" dirty="0" smtClean="0">
                <a:effectLst/>
              </a:rPr>
              <a:t>خمول</a:t>
            </a:r>
            <a:endParaRPr lang="en-US" sz="2400" b="1" dirty="0" smtClean="0">
              <a:effectLst/>
            </a:endParaRPr>
          </a:p>
          <a:p>
            <a:pPr algn="r" rtl="1" eaLnBrk="1" hangingPunct="1">
              <a:lnSpc>
                <a:spcPct val="80000"/>
              </a:lnSpc>
            </a:pPr>
            <a:r>
              <a:rPr lang="ar-SA" sz="2400" b="1" dirty="0" smtClean="0">
                <a:effectLst/>
              </a:rPr>
              <a:t>قلق</a:t>
            </a:r>
          </a:p>
          <a:p>
            <a:pPr algn="r" rtl="1" eaLnBrk="1" hangingPunct="1">
              <a:lnSpc>
                <a:spcPct val="80000"/>
              </a:lnSpc>
            </a:pPr>
            <a:r>
              <a:rPr lang="ar-SA" sz="2400" b="1" dirty="0" smtClean="0">
                <a:effectLst/>
              </a:rPr>
              <a:t>استثارة</a:t>
            </a:r>
          </a:p>
          <a:p>
            <a:pPr algn="r" rtl="1" eaLnBrk="1" hangingPunct="1">
              <a:lnSpc>
                <a:spcPct val="80000"/>
              </a:lnSpc>
            </a:pPr>
            <a:r>
              <a:rPr lang="ar-SA" sz="2400" b="1" dirty="0" smtClean="0">
                <a:effectLst/>
              </a:rPr>
              <a:t>غياب الدمع</a:t>
            </a:r>
            <a:r>
              <a:rPr lang="en-US" sz="2400" b="1" dirty="0" smtClean="0">
                <a:effectLst/>
              </a:rPr>
              <a:t> </a:t>
            </a:r>
            <a:endParaRPr lang="ar-SA" sz="2400" b="1" dirty="0" smtClean="0">
              <a:effectLst/>
            </a:endParaRPr>
          </a:p>
          <a:p>
            <a:pPr algn="r" rtl="1" eaLnBrk="1" hangingPunct="1">
              <a:lnSpc>
                <a:spcPct val="80000"/>
              </a:lnSpc>
            </a:pPr>
            <a:r>
              <a:rPr lang="ar-SA" sz="2400" b="1" dirty="0" err="1" smtClean="0">
                <a:effectLst/>
              </a:rPr>
              <a:t>غؤور</a:t>
            </a:r>
            <a:r>
              <a:rPr lang="ar-SA" sz="2400" b="1" dirty="0" smtClean="0">
                <a:effectLst/>
              </a:rPr>
              <a:t> العينين</a:t>
            </a:r>
            <a:r>
              <a:rPr lang="en-US" sz="2400" b="1" dirty="0" smtClean="0">
                <a:effectLst/>
              </a:rPr>
              <a:t>  </a:t>
            </a:r>
            <a:endParaRPr lang="ar-SA" sz="2400" b="1" dirty="0" smtClean="0">
              <a:effectLst/>
            </a:endParaRPr>
          </a:p>
          <a:p>
            <a:pPr algn="r" rtl="1" eaLnBrk="1" hangingPunct="1">
              <a:lnSpc>
                <a:spcPct val="80000"/>
              </a:lnSpc>
            </a:pPr>
            <a:r>
              <a:rPr lang="ar-SA" sz="2400" b="1" dirty="0" smtClean="0">
                <a:effectLst/>
              </a:rPr>
              <a:t>جفاف الفم واللسان</a:t>
            </a:r>
            <a:r>
              <a:rPr lang="en-US" sz="2400" b="1" dirty="0" smtClean="0">
                <a:effectLst/>
              </a:rPr>
              <a:t> </a:t>
            </a:r>
            <a:endParaRPr lang="ar-SA" sz="2400" b="1" dirty="0" smtClean="0">
              <a:effectLst/>
            </a:endParaRPr>
          </a:p>
          <a:p>
            <a:pPr algn="r" rtl="1" eaLnBrk="1" hangingPunct="1">
              <a:lnSpc>
                <a:spcPct val="80000"/>
              </a:lnSpc>
            </a:pPr>
            <a:r>
              <a:rPr lang="ar-SA" sz="2400" b="1" dirty="0" smtClean="0">
                <a:effectLst/>
              </a:rPr>
              <a:t>عطش</a:t>
            </a:r>
          </a:p>
          <a:p>
            <a:pPr algn="r" rtl="1" eaLnBrk="1" hangingPunct="1">
              <a:lnSpc>
                <a:spcPct val="80000"/>
              </a:lnSpc>
            </a:pPr>
            <a:r>
              <a:rPr lang="ar-SA" sz="2400" b="1" dirty="0" smtClean="0">
                <a:effectLst/>
              </a:rPr>
              <a:t>ثنية جلدية تعود </a:t>
            </a:r>
            <a:r>
              <a:rPr lang="ar-SA" sz="2400" b="1" dirty="0" err="1" smtClean="0">
                <a:effectLst/>
              </a:rPr>
              <a:t>ببطئ</a:t>
            </a:r>
            <a:r>
              <a:rPr lang="ar-SA" sz="2400" b="1" dirty="0" smtClean="0">
                <a:effectLst/>
              </a:rPr>
              <a:t> (الطريقة)</a:t>
            </a:r>
            <a:r>
              <a:rPr lang="en-US" sz="2400" b="1" dirty="0" smtClean="0">
                <a:effectLst/>
              </a:rPr>
              <a:t> </a:t>
            </a:r>
          </a:p>
        </p:txBody>
      </p:sp>
      <p:pic>
        <p:nvPicPr>
          <p:cNvPr id="37892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6350" y="-26988"/>
            <a:ext cx="9156700" cy="76200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" dur="500"/>
                                        <p:tgtEl>
                                          <p:spTgt spid="604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04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04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04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04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04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04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041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041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6041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041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6041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041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6041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6041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6041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6041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ar-SA" smtClean="0"/>
              <a:t>التجفاف</a:t>
            </a:r>
            <a:endParaRPr lang="en-US" smtClean="0"/>
          </a:p>
        </p:txBody>
      </p:sp>
      <p:sp>
        <p:nvSpPr>
          <p:cNvPr id="593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algn="r" rtl="1" eaLnBrk="1" hangingPunct="1">
              <a:lnSpc>
                <a:spcPct val="90000"/>
              </a:lnSpc>
              <a:buFontTx/>
              <a:buNone/>
            </a:pPr>
            <a:endParaRPr lang="ar-SA" sz="2400" b="1" dirty="0" smtClean="0">
              <a:effectLst/>
            </a:endParaRPr>
          </a:p>
          <a:p>
            <a:pPr algn="r" rtl="1" eaLnBrk="1" hangingPunct="1">
              <a:lnSpc>
                <a:spcPct val="90000"/>
              </a:lnSpc>
            </a:pPr>
            <a:r>
              <a:rPr lang="ar-SA" sz="2400" b="1" dirty="0" smtClean="0">
                <a:effectLst/>
              </a:rPr>
              <a:t>يبقى من الصعب تحديد وضع التجفف لمريض  سوء التغذية الشديد، لأن العديد من علامات التجفف (كالوهن،خمود العينين) يمكن أن توجد عند المريض في كل الوقت إن كان </a:t>
            </a:r>
            <a:r>
              <a:rPr lang="ar-SA" sz="2400" b="1" dirty="0" err="1" smtClean="0">
                <a:effectLst/>
              </a:rPr>
              <a:t>متجففاً</a:t>
            </a:r>
            <a:r>
              <a:rPr lang="ar-SA" sz="2400" b="1" dirty="0" smtClean="0">
                <a:effectLst/>
              </a:rPr>
              <a:t> أو لا</a:t>
            </a:r>
          </a:p>
          <a:p>
            <a:pPr algn="r" rtl="1" eaLnBrk="1" hangingPunct="1">
              <a:lnSpc>
                <a:spcPct val="90000"/>
              </a:lnSpc>
            </a:pPr>
            <a:r>
              <a:rPr lang="ar-SA" sz="2400" b="1" dirty="0" smtClean="0">
                <a:effectLst/>
              </a:rPr>
              <a:t> </a:t>
            </a:r>
            <a:r>
              <a:rPr lang="ar-SA" sz="2400" b="1" dirty="0" err="1" smtClean="0">
                <a:solidFill>
                  <a:srgbClr val="FF9900"/>
                </a:solidFill>
                <a:effectLst/>
              </a:rPr>
              <a:t>إسأل</a:t>
            </a:r>
            <a:r>
              <a:rPr lang="ar-SA" sz="2400" b="1" dirty="0" smtClean="0">
                <a:solidFill>
                  <a:srgbClr val="FF9900"/>
                </a:solidFill>
                <a:effectLst/>
              </a:rPr>
              <a:t> إذا كان المريض مصابا بإسهال مائي أو </a:t>
            </a:r>
            <a:r>
              <a:rPr lang="ar-SA" sz="2400" b="1" dirty="0" err="1" smtClean="0">
                <a:solidFill>
                  <a:srgbClr val="FF9900"/>
                </a:solidFill>
                <a:effectLst/>
              </a:rPr>
              <a:t>إقياء</a:t>
            </a:r>
            <a:r>
              <a:rPr lang="ar-SA" sz="2400" b="1" dirty="0" smtClean="0">
                <a:effectLst/>
              </a:rPr>
              <a:t> عندها </a:t>
            </a:r>
            <a:r>
              <a:rPr lang="ar-SA" sz="2400" b="1" dirty="0" err="1" smtClean="0">
                <a:effectLst/>
              </a:rPr>
              <a:t>اعط</a:t>
            </a:r>
            <a:r>
              <a:rPr lang="ar-SA" sz="2400" b="1" dirty="0" smtClean="0">
                <a:effectLst/>
              </a:rPr>
              <a:t>  </a:t>
            </a:r>
            <a:r>
              <a:rPr lang="en-US" sz="2400" b="1" dirty="0" err="1" smtClean="0">
                <a:effectLst/>
              </a:rPr>
              <a:t>ReSoMal</a:t>
            </a:r>
            <a:r>
              <a:rPr lang="ar-SA" sz="2400" b="1" dirty="0" smtClean="0">
                <a:effectLst/>
              </a:rPr>
              <a:t> ( </a:t>
            </a:r>
            <a:r>
              <a:rPr lang="ar-SA" sz="2400" b="1" dirty="0" err="1" smtClean="0">
                <a:effectLst/>
              </a:rPr>
              <a:t>إسأل</a:t>
            </a:r>
            <a:r>
              <a:rPr lang="ar-SA" sz="2400" b="1" dirty="0" smtClean="0">
                <a:effectLst/>
              </a:rPr>
              <a:t> أيضاً عن الدم في البراز باعتبار أن ذلك يؤثر على اختيار الصادات) .</a:t>
            </a:r>
          </a:p>
          <a:p>
            <a:pPr algn="r" rtl="1" eaLnBrk="1" hangingPunct="1">
              <a:lnSpc>
                <a:spcPct val="90000"/>
              </a:lnSpc>
            </a:pPr>
            <a:r>
              <a:rPr lang="ar-SA" sz="2400" b="1" dirty="0" smtClean="0">
                <a:effectLst/>
              </a:rPr>
              <a:t>و حتى لو كان المريض </a:t>
            </a:r>
            <a:r>
              <a:rPr lang="ar-SA" sz="2400" b="1" dirty="0" err="1" smtClean="0">
                <a:effectLst/>
              </a:rPr>
              <a:t>متوذماً</a:t>
            </a:r>
            <a:r>
              <a:rPr lang="ar-SA" sz="2400" b="1" dirty="0" smtClean="0">
                <a:effectLst/>
              </a:rPr>
              <a:t> فقد يكون </a:t>
            </a:r>
            <a:r>
              <a:rPr lang="ar-SA" sz="2400" b="1" dirty="0" err="1" smtClean="0">
                <a:effectLst/>
              </a:rPr>
              <a:t>متجففاً</a:t>
            </a:r>
            <a:r>
              <a:rPr lang="ar-SA" sz="2400" b="1" dirty="0" smtClean="0">
                <a:effectLst/>
              </a:rPr>
              <a:t>، إذا كان مصاباً بالإسهال أو </a:t>
            </a:r>
            <a:r>
              <a:rPr lang="ar-SA" sz="2400" b="1" dirty="0" err="1" smtClean="0">
                <a:effectLst/>
              </a:rPr>
              <a:t>الإقياء</a:t>
            </a:r>
            <a:endParaRPr lang="en-US" sz="2400" b="1" dirty="0" smtClean="0">
              <a:effectLst/>
            </a:endParaRPr>
          </a:p>
        </p:txBody>
      </p:sp>
      <p:pic>
        <p:nvPicPr>
          <p:cNvPr id="38916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6350" y="-26988"/>
            <a:ext cx="9156700" cy="76200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395" grpId="0" build="p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ar-SA" smtClean="0"/>
              <a:t>التجفاف</a:t>
            </a:r>
            <a:endParaRPr lang="en-US" smtClean="0"/>
          </a:p>
        </p:txBody>
      </p:sp>
      <p:sp>
        <p:nvSpPr>
          <p:cNvPr id="39939" name="Text Box 4"/>
          <p:cNvSpPr txBox="1">
            <a:spLocks noChangeArrowheads="1"/>
          </p:cNvSpPr>
          <p:nvPr/>
        </p:nvSpPr>
        <p:spPr bwMode="auto">
          <a:xfrm>
            <a:off x="3059113" y="2349500"/>
            <a:ext cx="936625" cy="5794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endParaRPr lang="en-US" sz="3200">
              <a:solidFill>
                <a:schemeClr val="tx1"/>
              </a:solidFill>
            </a:endParaRPr>
          </a:p>
        </p:txBody>
      </p:sp>
      <p:sp>
        <p:nvSpPr>
          <p:cNvPr id="117765" name="Text Box 5"/>
          <p:cNvSpPr txBox="1">
            <a:spLocks noChangeArrowheads="1"/>
          </p:cNvSpPr>
          <p:nvPr/>
        </p:nvSpPr>
        <p:spPr bwMode="auto">
          <a:xfrm>
            <a:off x="3203575" y="1989138"/>
            <a:ext cx="1316707" cy="46166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sz="2400" b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>ReSoMal</a:t>
            </a:r>
            <a:endParaRPr lang="en-US" sz="2400" b="1" dirty="0">
              <a:solidFill>
                <a:srgbClr val="C00000"/>
              </a:solidFill>
              <a:effectLst>
                <a:outerShdw blurRad="38100" dist="38100" dir="2700000" algn="tl">
                  <a:srgbClr val="000000"/>
                </a:outerShdw>
              </a:effectLst>
              <a:cs typeface="Arial" charset="0"/>
            </a:endParaRPr>
          </a:p>
        </p:txBody>
      </p:sp>
      <p:sp>
        <p:nvSpPr>
          <p:cNvPr id="117766" name="Text Box 6"/>
          <p:cNvSpPr txBox="1">
            <a:spLocks noChangeArrowheads="1"/>
          </p:cNvSpPr>
          <p:nvPr/>
        </p:nvSpPr>
        <p:spPr bwMode="auto">
          <a:xfrm>
            <a:off x="5429256" y="1700213"/>
            <a:ext cx="649288" cy="14335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ar-SA" sz="8800" dirty="0">
                <a:solidFill>
                  <a:srgbClr val="FF3300"/>
                </a:solidFill>
              </a:rPr>
              <a:t>؟</a:t>
            </a:r>
            <a:endParaRPr lang="en-US" sz="8800" dirty="0">
              <a:solidFill>
                <a:srgbClr val="FF3300"/>
              </a:solidFill>
            </a:endParaRPr>
          </a:p>
        </p:txBody>
      </p:sp>
      <p:sp>
        <p:nvSpPr>
          <p:cNvPr id="117767" name="Text Box 7"/>
          <p:cNvSpPr txBox="1">
            <a:spLocks noChangeArrowheads="1"/>
          </p:cNvSpPr>
          <p:nvPr/>
        </p:nvSpPr>
        <p:spPr bwMode="auto">
          <a:xfrm>
            <a:off x="755650" y="3141663"/>
            <a:ext cx="7445375" cy="181588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ar-SA" sz="3200" dirty="0">
                <a:solidFill>
                  <a:schemeClr val="tx1"/>
                </a:solidFill>
              </a:rPr>
              <a:t>هو سائل </a:t>
            </a:r>
            <a:r>
              <a:rPr lang="ar-SA" sz="3200" dirty="0" err="1">
                <a:solidFill>
                  <a:schemeClr val="tx1"/>
                </a:solidFill>
              </a:rPr>
              <a:t>الإماهة</a:t>
            </a:r>
            <a:r>
              <a:rPr lang="ar-SA" sz="3200" dirty="0">
                <a:solidFill>
                  <a:schemeClr val="tx1"/>
                </a:solidFill>
              </a:rPr>
              <a:t> </a:t>
            </a:r>
            <a:r>
              <a:rPr lang="ar-SA" sz="3200" dirty="0" smtClean="0">
                <a:solidFill>
                  <a:schemeClr val="tx1"/>
                </a:solidFill>
              </a:rPr>
              <a:t>لمرضى   </a:t>
            </a:r>
            <a:r>
              <a:rPr lang="ar-SA" sz="3200" dirty="0">
                <a:solidFill>
                  <a:schemeClr val="tx1"/>
                </a:solidFill>
              </a:rPr>
              <a:t>سوء التغذية الشديد المصابين بالإسهال </a:t>
            </a:r>
            <a:r>
              <a:rPr lang="ar-SY" sz="3200" dirty="0">
                <a:solidFill>
                  <a:schemeClr val="tx1"/>
                </a:solidFill>
              </a:rPr>
              <a:t>حيث</a:t>
            </a:r>
            <a:r>
              <a:rPr lang="ar-SA" sz="3200" dirty="0">
                <a:solidFill>
                  <a:schemeClr val="tx1"/>
                </a:solidFill>
              </a:rPr>
              <a:t> لا يجوز إعطائهم المحلول النظامي </a:t>
            </a:r>
            <a:r>
              <a:rPr lang="en-US" sz="3200" dirty="0">
                <a:solidFill>
                  <a:schemeClr val="tx1"/>
                </a:solidFill>
              </a:rPr>
              <a:t>ORS</a:t>
            </a:r>
          </a:p>
          <a:p>
            <a:pPr algn="ctr">
              <a:spcBef>
                <a:spcPct val="50000"/>
              </a:spcBef>
            </a:pPr>
            <a:r>
              <a:rPr lang="ar-SY" sz="3200" dirty="0">
                <a:solidFill>
                  <a:schemeClr val="tx1"/>
                </a:solidFill>
              </a:rPr>
              <a:t> </a:t>
            </a:r>
            <a:endParaRPr lang="en-US" sz="3200" dirty="0">
              <a:solidFill>
                <a:schemeClr val="tx1"/>
              </a:solidFill>
            </a:endParaRPr>
          </a:p>
        </p:txBody>
      </p:sp>
      <p:sp>
        <p:nvSpPr>
          <p:cNvPr id="117768" name="AutoShape 8"/>
          <p:cNvSpPr>
            <a:spLocks noChangeArrowheads="1"/>
          </p:cNvSpPr>
          <p:nvPr/>
        </p:nvSpPr>
        <p:spPr bwMode="auto">
          <a:xfrm>
            <a:off x="5508625" y="5084763"/>
            <a:ext cx="1584325" cy="649287"/>
          </a:xfrm>
          <a:prstGeom prst="downArrow">
            <a:avLst>
              <a:gd name="adj1" fmla="val 50000"/>
              <a:gd name="adj2" fmla="val 25000"/>
            </a:avLst>
          </a:prstGeom>
          <a:solidFill>
            <a:schemeClr val="accent1"/>
          </a:solidFill>
          <a:ln w="9525" algn="ctr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3200">
                <a:solidFill>
                  <a:schemeClr val="tx1"/>
                </a:solidFill>
              </a:rPr>
              <a:t>Na</a:t>
            </a:r>
          </a:p>
        </p:txBody>
      </p:sp>
      <p:sp>
        <p:nvSpPr>
          <p:cNvPr id="117769" name="AutoShape 9"/>
          <p:cNvSpPr>
            <a:spLocks noChangeArrowheads="1"/>
          </p:cNvSpPr>
          <p:nvPr/>
        </p:nvSpPr>
        <p:spPr bwMode="auto">
          <a:xfrm>
            <a:off x="3779838" y="5013325"/>
            <a:ext cx="1455737" cy="649288"/>
          </a:xfrm>
          <a:prstGeom prst="upArrow">
            <a:avLst>
              <a:gd name="adj1" fmla="val 50000"/>
              <a:gd name="adj2" fmla="val 25000"/>
            </a:avLst>
          </a:prstGeom>
          <a:solidFill>
            <a:schemeClr val="accent1"/>
          </a:solidFill>
          <a:ln w="9525" algn="ctr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3200">
                <a:solidFill>
                  <a:schemeClr val="tx1"/>
                </a:solidFill>
              </a:rPr>
              <a:t>K</a:t>
            </a:r>
          </a:p>
        </p:txBody>
      </p:sp>
      <p:sp>
        <p:nvSpPr>
          <p:cNvPr id="117770" name="AutoShape 10"/>
          <p:cNvSpPr>
            <a:spLocks noChangeArrowheads="1"/>
          </p:cNvSpPr>
          <p:nvPr/>
        </p:nvSpPr>
        <p:spPr bwMode="auto">
          <a:xfrm>
            <a:off x="1571605" y="5013325"/>
            <a:ext cx="1776434" cy="663952"/>
          </a:xfrm>
          <a:prstGeom prst="upArrow">
            <a:avLst>
              <a:gd name="adj1" fmla="val 50000"/>
              <a:gd name="adj2" fmla="val 25000"/>
            </a:avLst>
          </a:prstGeom>
          <a:solidFill>
            <a:schemeClr val="accent1"/>
          </a:solidFill>
          <a:ln w="9525" algn="ctr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3200" dirty="0" err="1">
                <a:solidFill>
                  <a:schemeClr val="tx1"/>
                </a:solidFill>
              </a:rPr>
              <a:t>Glu</a:t>
            </a:r>
            <a:endParaRPr lang="en-US" sz="3200" dirty="0">
              <a:solidFill>
                <a:schemeClr val="tx1"/>
              </a:solidFill>
            </a:endParaRPr>
          </a:p>
        </p:txBody>
      </p:sp>
      <p:pic>
        <p:nvPicPr>
          <p:cNvPr id="39946" name="Picture 1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6350" y="-26988"/>
            <a:ext cx="9156700" cy="76200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72198" y="1000108"/>
            <a:ext cx="2838450" cy="204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11776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117766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17766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1177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177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1177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177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7" dur="500"/>
                                        <p:tgtEl>
                                          <p:spTgt spid="1177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177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7" dur="500"/>
                                        <p:tgtEl>
                                          <p:spTgt spid="1177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1177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7" dur="500"/>
                                        <p:tgtEl>
                                          <p:spTgt spid="1177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7765" grpId="0"/>
      <p:bldP spid="117766" grpId="0"/>
      <p:bldP spid="117768" grpId="0" animBg="1"/>
      <p:bldP spid="117769" grpId="0" animBg="1"/>
      <p:bldP spid="117770" grpId="0" animBg="1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8" name="Rectangle 4"/>
          <p:cNvSpPr>
            <a:spLocks noGrp="1" noChangeArrowheads="1"/>
          </p:cNvSpPr>
          <p:nvPr>
            <p:ph type="title"/>
          </p:nvPr>
        </p:nvSpPr>
        <p:spPr>
          <a:xfrm>
            <a:off x="457200" y="642918"/>
            <a:ext cx="8229600" cy="1143000"/>
          </a:xfrm>
        </p:spPr>
        <p:txBody>
          <a:bodyPr/>
          <a:lstStyle/>
          <a:p>
            <a:pPr rtl="1" eaLnBrk="1" hangingPunct="1">
              <a:defRPr/>
            </a:pPr>
            <a:r>
              <a:rPr lang="ar-SA" sz="2400" dirty="0" smtClean="0">
                <a:effectLst/>
              </a:rPr>
              <a:t>يتوفر </a:t>
            </a:r>
            <a:r>
              <a:rPr lang="en-US" sz="2400" dirty="0" err="1" smtClean="0">
                <a:effectLst/>
              </a:rPr>
              <a:t>ReSoMal</a:t>
            </a:r>
            <a:r>
              <a:rPr lang="en-US" sz="2400" dirty="0" smtClean="0">
                <a:effectLst/>
              </a:rPr>
              <a:t> </a:t>
            </a:r>
            <a:r>
              <a:rPr lang="ar-SA" sz="2400" dirty="0" smtClean="0">
                <a:effectLst/>
              </a:rPr>
              <a:t>تجارياً في بعض الأماكن، ولكن يمكن أن يتم تحضيره اعتباراً من المحلول النظامي بإضافة بعض العناصر كما يلي :</a:t>
            </a:r>
            <a:r>
              <a:rPr lang="ar-SA" sz="4000" dirty="0" smtClean="0"/>
              <a:t> </a:t>
            </a:r>
            <a:endParaRPr lang="en-US" sz="4000" dirty="0" smtClean="0"/>
          </a:p>
        </p:txBody>
      </p:sp>
      <p:graphicFrame>
        <p:nvGraphicFramePr>
          <p:cNvPr id="57450" name="Group 106"/>
          <p:cNvGraphicFramePr>
            <a:graphicFrameLocks noGrp="1"/>
          </p:cNvGraphicFramePr>
          <p:nvPr>
            <p:ph type="tbl" idx="1"/>
          </p:nvPr>
        </p:nvGraphicFramePr>
        <p:xfrm>
          <a:off x="615979" y="1751032"/>
          <a:ext cx="8027987" cy="4606926"/>
        </p:xfrm>
        <a:graphic>
          <a:graphicData uri="http://schemas.openxmlformats.org/drawingml/2006/table">
            <a:tbl>
              <a:tblPr rtl="1"/>
              <a:tblGrid>
                <a:gridCol w="4400550"/>
                <a:gridCol w="3627437"/>
              </a:tblGrid>
              <a:tr h="1366838">
                <a:tc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SA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Simplified Arabic" pitchFamily="2" charset="-78"/>
                        </a:rPr>
                        <a:t>المحتويات </a:t>
                      </a:r>
                      <a:endParaRPr kumimoji="0" lang="ar-SA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  <a:ea typeface="Times New Roman" pitchFamily="18" charset="0"/>
                        <a:cs typeface="Simplified Arabic" pitchFamily="2" charset="-78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000000"/>
                        </a:gs>
                        <a:gs pos="100000">
                          <a:srgbClr val="000000">
                            <a:gamma/>
                            <a:tint val="63529"/>
                            <a:invGamma/>
                          </a:srgb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Simplified Arabic" pitchFamily="2" charset="-78"/>
                        </a:rPr>
                        <a:t> ReSoMal </a:t>
                      </a:r>
                      <a:r>
                        <a:rPr kumimoji="0" lang="ar-SA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Simplified Arabic" pitchFamily="2" charset="-78"/>
                        </a:rPr>
                        <a:t>طريقة التحضير  </a:t>
                      </a:r>
                      <a:endParaRPr kumimoji="0" lang="ar-SA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000000"/>
                        </a:gs>
                        <a:gs pos="100000">
                          <a:srgbClr val="000000">
                            <a:gamma/>
                            <a:tint val="63529"/>
                            <a:invGamma/>
                          </a:srgbClr>
                        </a:gs>
                      </a:gsLst>
                      <a:lin ang="5400000" scaled="1"/>
                    </a:gradFill>
                  </a:tcPr>
                </a:tc>
              </a:tr>
              <a:tr h="511175">
                <a:tc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Simplified Arabic" pitchFamily="2" charset="-78"/>
                        </a:rPr>
                        <a:t>ORS</a:t>
                      </a:r>
                      <a:endParaRPr kumimoji="0" 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  <a:ea typeface="Times New Roman" pitchFamily="18" charset="0"/>
                        <a:cs typeface="Simplified Arabic" pitchFamily="2" charset="-78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000000"/>
                        </a:gs>
                        <a:gs pos="100000">
                          <a:srgbClr val="000000">
                            <a:gamma/>
                            <a:tint val="63529"/>
                            <a:invGamma/>
                          </a:srgb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SA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Simplified Arabic" pitchFamily="2" charset="-78"/>
                        </a:rPr>
                        <a:t>      ظرف</a:t>
                      </a:r>
                      <a:endParaRPr kumimoji="0" lang="ar-SA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  <a:ea typeface="Times New Roman" pitchFamily="18" charset="0"/>
                        <a:cs typeface="Simplified Arabic" pitchFamily="2" charset="-78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000000"/>
                        </a:gs>
                        <a:gs pos="100000">
                          <a:srgbClr val="000000">
                            <a:gamma/>
                            <a:tint val="63529"/>
                            <a:invGamma/>
                          </a:srgbClr>
                        </a:gs>
                      </a:gsLst>
                      <a:lin ang="5400000" scaled="1"/>
                    </a:gradFill>
                  </a:tcPr>
                </a:tc>
              </a:tr>
              <a:tr h="511175">
                <a:tc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SA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Simplified Arabic" pitchFamily="2" charset="-78"/>
                        </a:rPr>
                        <a:t>ماء </a:t>
                      </a:r>
                      <a:endParaRPr kumimoji="0" lang="ar-SA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  <a:ea typeface="Times New Roman" pitchFamily="18" charset="0"/>
                        <a:cs typeface="Simplified Arabic" pitchFamily="2" charset="-78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000000"/>
                        </a:gs>
                        <a:gs pos="100000">
                          <a:srgbClr val="000000">
                            <a:gamma/>
                            <a:tint val="63529"/>
                            <a:invGamma/>
                          </a:srgb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SA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Simplified Arabic" pitchFamily="2" charset="-78"/>
                        </a:rPr>
                        <a:t>       1  ل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000000"/>
                        </a:gs>
                        <a:gs pos="100000">
                          <a:srgbClr val="000000">
                            <a:gamma/>
                            <a:tint val="63529"/>
                            <a:invGamma/>
                          </a:srgbClr>
                        </a:gs>
                      </a:gsLst>
                      <a:lin ang="5400000" scaled="1"/>
                    </a:gradFill>
                  </a:tcPr>
                </a:tc>
              </a:tr>
              <a:tr h="512763">
                <a:tc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SA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Simplified Arabic" pitchFamily="2" charset="-78"/>
                        </a:rPr>
                        <a:t>سكر</a:t>
                      </a:r>
                      <a:endParaRPr kumimoji="0" lang="ar-SA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  <a:ea typeface="Times New Roman" pitchFamily="18" charset="0"/>
                        <a:cs typeface="Simplified Arabic" pitchFamily="2" charset="-78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000000"/>
                        </a:gs>
                        <a:gs pos="100000">
                          <a:srgbClr val="000000">
                            <a:gamma/>
                            <a:tint val="63529"/>
                            <a:invGamma/>
                          </a:srgb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SA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Simplified Arabic" pitchFamily="2" charset="-78"/>
                        </a:rPr>
                        <a:t>      25 غ</a:t>
                      </a:r>
                      <a:endParaRPr kumimoji="0" lang="ar-SA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  <a:ea typeface="Times New Roman" pitchFamily="18" charset="0"/>
                        <a:cs typeface="Simplified Arabic" pitchFamily="2" charset="-78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000000"/>
                        </a:gs>
                        <a:gs pos="100000">
                          <a:srgbClr val="000000">
                            <a:gamma/>
                            <a:tint val="63529"/>
                            <a:invGamma/>
                          </a:srgbClr>
                        </a:gs>
                      </a:gsLst>
                      <a:lin ang="5400000" scaled="1"/>
                    </a:gradFill>
                  </a:tcPr>
                </a:tc>
              </a:tr>
              <a:tr h="511175">
                <a:tc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SA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Simplified Arabic" pitchFamily="2" charset="-78"/>
                        </a:rPr>
                        <a:t>محلول الخليط معدني</a:t>
                      </a:r>
                      <a:endParaRPr kumimoji="0" lang="ar-SA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  <a:ea typeface="Times New Roman" pitchFamily="18" charset="0"/>
                        <a:cs typeface="Simplified Arabic" pitchFamily="2" charset="-78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000000"/>
                        </a:gs>
                        <a:gs pos="100000">
                          <a:srgbClr val="000000">
                            <a:gamma/>
                            <a:tint val="63529"/>
                            <a:invGamma/>
                          </a:srgb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SA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Simplified Arabic" pitchFamily="2" charset="-78"/>
                        </a:rPr>
                        <a:t>     20 مل</a:t>
                      </a:r>
                      <a:endParaRPr kumimoji="0" lang="ar-SA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  <a:ea typeface="Times New Roman" pitchFamily="18" charset="0"/>
                        <a:cs typeface="Simplified Arabic" pitchFamily="2" charset="-78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000000"/>
                        </a:gs>
                        <a:gs pos="100000">
                          <a:srgbClr val="000000">
                            <a:gamma/>
                            <a:tint val="63529"/>
                            <a:invGamma/>
                          </a:srgbClr>
                        </a:gs>
                      </a:gsLst>
                      <a:lin ang="5400000" scaled="1"/>
                    </a:gradFill>
                  </a:tcPr>
                </a:tc>
              </a:tr>
              <a:tr h="1193800">
                <a:tc gridSpan="2"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SA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Simplified Arabic" pitchFamily="2" charset="-78"/>
                        </a:rPr>
                        <a:t>ـ يستعمل محلول الخليط المعدني لتحضير </a:t>
                      </a: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Simplified Arabic" pitchFamily="2" charset="-78"/>
                        </a:rPr>
                        <a:t> F100, F75 </a:t>
                      </a:r>
                      <a:r>
                        <a:rPr kumimoji="0" lang="ar-SA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Simplified Arabic" pitchFamily="2" charset="-78"/>
                        </a:rPr>
                        <a:t>ويمكن تحضيره في صيدلية </a:t>
                      </a:r>
                      <a:r>
                        <a:rPr kumimoji="0" lang="ar-SA" sz="2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Simplified Arabic" pitchFamily="2" charset="-78"/>
                        </a:rPr>
                        <a:t>المشفى</a:t>
                      </a:r>
                      <a:r>
                        <a:rPr kumimoji="0" lang="ar-SA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Simplified Arabic" pitchFamily="2" charset="-78"/>
                        </a:rPr>
                        <a:t> ويوجد له بديل تجاري جاهز للاستعمال يمكن استخدامه مباشرة بدون الحاجة إلى تحضير : يدعى  المركب المعدني </a:t>
                      </a:r>
                      <a:r>
                        <a:rPr kumimoji="0" lang="ar-SA" sz="2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Simplified Arabic" pitchFamily="2" charset="-78"/>
                        </a:rPr>
                        <a:t>الفيتاميني</a:t>
                      </a:r>
                      <a:r>
                        <a:rPr kumimoji="0" lang="ar-SA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Simplified Arabic" pitchFamily="2" charset="-78"/>
                        </a:rPr>
                        <a:t>.</a:t>
                      </a:r>
                      <a:endParaRPr kumimoji="0" lang="ar-SA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000000"/>
                        </a:gs>
                        <a:gs pos="100000">
                          <a:srgbClr val="000000">
                            <a:gamma/>
                            <a:tint val="63529"/>
                            <a:invGamma/>
                          </a:srgbClr>
                        </a:gs>
                      </a:gsLst>
                      <a:lin ang="5400000" scaled="1"/>
                    </a:gra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40985" name="Picture 10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6350" y="-26988"/>
            <a:ext cx="9156700" cy="76200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574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53" name="Text Box 5"/>
          <p:cNvSpPr txBox="1">
            <a:spLocks noChangeArrowheads="1"/>
          </p:cNvSpPr>
          <p:nvPr/>
        </p:nvSpPr>
        <p:spPr bwMode="auto">
          <a:xfrm>
            <a:off x="4186287" y="1773238"/>
            <a:ext cx="1051891" cy="5847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anchorCtr="1">
            <a:spAutoFit/>
          </a:bodyPr>
          <a:lstStyle/>
          <a:p>
            <a:pPr algn="ctr">
              <a:defRPr/>
            </a:pPr>
            <a:r>
              <a:rPr lang="ar-SA" sz="3200" b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>تجفاف</a:t>
            </a:r>
            <a:endParaRPr lang="en-US" sz="3200" b="1" dirty="0">
              <a:solidFill>
                <a:srgbClr val="C00000"/>
              </a:solidFill>
              <a:effectLst>
                <a:outerShdw blurRad="38100" dist="38100" dir="2700000" algn="tl">
                  <a:srgbClr val="000000"/>
                </a:outerShdw>
              </a:effectLst>
              <a:cs typeface="Arial" charset="0"/>
            </a:endParaRPr>
          </a:p>
        </p:txBody>
      </p:sp>
      <p:sp>
        <p:nvSpPr>
          <p:cNvPr id="130055" name="Text Box 7"/>
          <p:cNvSpPr txBox="1">
            <a:spLocks noChangeArrowheads="1"/>
          </p:cNvSpPr>
          <p:nvPr/>
        </p:nvSpPr>
        <p:spPr bwMode="auto">
          <a:xfrm>
            <a:off x="2489249" y="2997200"/>
            <a:ext cx="4740276" cy="466725"/>
          </a:xfrm>
          <a:prstGeom prst="rect">
            <a:avLst/>
          </a:prstGeom>
          <a:noFill/>
          <a:ln w="9525" algn="ctr">
            <a:solidFill>
              <a:schemeClr val="accent1"/>
            </a:solidFill>
            <a:miter lim="800000"/>
            <a:headEnd/>
            <a:tailEnd/>
          </a:ln>
        </p:spPr>
        <p:txBody>
          <a:bodyPr wrap="none" anchorCtr="1">
            <a:spAutoFit/>
          </a:bodyPr>
          <a:lstStyle/>
          <a:p>
            <a:pPr algn="ctr"/>
            <a:r>
              <a:rPr lang="en-US" sz="2400">
                <a:solidFill>
                  <a:schemeClr val="tx1"/>
                </a:solidFill>
              </a:rPr>
              <a:t>Resomal</a:t>
            </a:r>
            <a:r>
              <a:rPr lang="ar-SA" sz="2400">
                <a:solidFill>
                  <a:schemeClr val="tx1"/>
                </a:solidFill>
              </a:rPr>
              <a:t> 5مل/كغ/ ½ سا لمدة ساعتين - فم</a:t>
            </a:r>
            <a:endParaRPr lang="en-US" sz="2400">
              <a:solidFill>
                <a:schemeClr val="tx1"/>
              </a:solidFill>
            </a:endParaRPr>
          </a:p>
        </p:txBody>
      </p:sp>
      <p:sp>
        <p:nvSpPr>
          <p:cNvPr id="130056" name="Text Box 8"/>
          <p:cNvSpPr txBox="1">
            <a:spLocks noChangeArrowheads="1"/>
          </p:cNvSpPr>
          <p:nvPr/>
        </p:nvSpPr>
        <p:spPr bwMode="auto">
          <a:xfrm>
            <a:off x="1571604" y="4292600"/>
            <a:ext cx="7073900" cy="466725"/>
          </a:xfrm>
          <a:prstGeom prst="rect">
            <a:avLst/>
          </a:prstGeom>
          <a:noFill/>
          <a:ln w="9525" algn="ctr">
            <a:solidFill>
              <a:schemeClr val="accent1"/>
            </a:solidFill>
            <a:miter lim="800000"/>
            <a:headEnd/>
            <a:tailEnd/>
          </a:ln>
        </p:spPr>
        <p:txBody>
          <a:bodyPr wrap="none" anchorCtr="1">
            <a:spAutoFit/>
          </a:bodyPr>
          <a:lstStyle/>
          <a:p>
            <a:pPr algn="ctr"/>
            <a:r>
              <a:rPr lang="en-US" sz="2400">
                <a:solidFill>
                  <a:schemeClr val="tx1"/>
                </a:solidFill>
              </a:rPr>
              <a:t>Resomal</a:t>
            </a:r>
            <a:r>
              <a:rPr lang="ar-SA" sz="2400">
                <a:solidFill>
                  <a:schemeClr val="tx1"/>
                </a:solidFill>
              </a:rPr>
              <a:t> 5-10مل/كغ بالتناوب مع </a:t>
            </a:r>
            <a:r>
              <a:rPr lang="en-US" sz="2400">
                <a:solidFill>
                  <a:schemeClr val="tx1"/>
                </a:solidFill>
              </a:rPr>
              <a:t>F75</a:t>
            </a:r>
            <a:r>
              <a:rPr lang="ar-SA" sz="2400">
                <a:solidFill>
                  <a:schemeClr val="tx1"/>
                </a:solidFill>
              </a:rPr>
              <a:t> كل ساعة لمدة 10 ساعات</a:t>
            </a:r>
            <a:endParaRPr lang="en-US" sz="2400">
              <a:solidFill>
                <a:schemeClr val="tx1"/>
              </a:solidFill>
            </a:endParaRPr>
          </a:p>
        </p:txBody>
      </p:sp>
      <p:sp>
        <p:nvSpPr>
          <p:cNvPr id="130057" name="Text Box 9"/>
          <p:cNvSpPr txBox="1">
            <a:spLocks noChangeArrowheads="1"/>
          </p:cNvSpPr>
          <p:nvPr/>
        </p:nvSpPr>
        <p:spPr bwMode="auto">
          <a:xfrm>
            <a:off x="3681462" y="5734050"/>
            <a:ext cx="3227388" cy="466725"/>
          </a:xfrm>
          <a:prstGeom prst="rect">
            <a:avLst/>
          </a:prstGeom>
          <a:noFill/>
          <a:ln w="9525" algn="ctr">
            <a:solidFill>
              <a:schemeClr val="accent1"/>
            </a:solidFill>
            <a:miter lim="800000"/>
            <a:headEnd/>
            <a:tailEnd/>
          </a:ln>
        </p:spPr>
        <p:txBody>
          <a:bodyPr wrap="none" anchorCtr="1">
            <a:spAutoFit/>
          </a:bodyPr>
          <a:lstStyle/>
          <a:p>
            <a:pPr algn="ctr"/>
            <a:r>
              <a:rPr lang="en-US" sz="2400">
                <a:solidFill>
                  <a:schemeClr val="tx1"/>
                </a:solidFill>
              </a:rPr>
              <a:t>Resomal</a:t>
            </a:r>
            <a:r>
              <a:rPr lang="ar-SA" sz="2400">
                <a:solidFill>
                  <a:schemeClr val="tx1"/>
                </a:solidFill>
              </a:rPr>
              <a:t> بعد كل تبرز اسهال</a:t>
            </a:r>
            <a:endParaRPr lang="en-US" sz="2400">
              <a:solidFill>
                <a:schemeClr val="tx1"/>
              </a:solidFill>
            </a:endParaRPr>
          </a:p>
        </p:txBody>
      </p:sp>
      <p:sp>
        <p:nvSpPr>
          <p:cNvPr id="130059" name="Line 11"/>
          <p:cNvSpPr>
            <a:spLocks noChangeShapeType="1"/>
          </p:cNvSpPr>
          <p:nvPr/>
        </p:nvSpPr>
        <p:spPr bwMode="auto">
          <a:xfrm>
            <a:off x="4905425" y="2420938"/>
            <a:ext cx="0" cy="503237"/>
          </a:xfrm>
          <a:prstGeom prst="line">
            <a:avLst/>
          </a:prstGeom>
          <a:noFill/>
          <a:ln w="76200">
            <a:solidFill>
              <a:srgbClr val="FF9900"/>
            </a:solidFill>
            <a:round/>
            <a:headEnd/>
            <a:tailEnd type="triangle" w="med" len="med"/>
          </a:ln>
          <a:effectLst/>
        </p:spPr>
        <p:txBody>
          <a:bodyPr anchor="ctr" anchorCtr="1"/>
          <a:lstStyle/>
          <a:p>
            <a:pPr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charset="0"/>
            </a:endParaRPr>
          </a:p>
        </p:txBody>
      </p:sp>
      <p:sp>
        <p:nvSpPr>
          <p:cNvPr id="130061" name="Line 13"/>
          <p:cNvSpPr>
            <a:spLocks noChangeShapeType="1"/>
          </p:cNvSpPr>
          <p:nvPr/>
        </p:nvSpPr>
        <p:spPr bwMode="auto">
          <a:xfrm>
            <a:off x="4833987" y="3573463"/>
            <a:ext cx="2303463" cy="647700"/>
          </a:xfrm>
          <a:prstGeom prst="line">
            <a:avLst/>
          </a:prstGeom>
          <a:noFill/>
          <a:ln w="76200">
            <a:solidFill>
              <a:srgbClr val="FF9900"/>
            </a:solidFill>
            <a:round/>
            <a:headEnd/>
            <a:tailEnd type="triangle" w="med" len="med"/>
          </a:ln>
          <a:effectLst/>
        </p:spPr>
        <p:txBody>
          <a:bodyPr anchor="ctr" anchorCtr="1"/>
          <a:lstStyle/>
          <a:p>
            <a:pPr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charset="0"/>
            </a:endParaRPr>
          </a:p>
        </p:txBody>
      </p:sp>
      <p:sp>
        <p:nvSpPr>
          <p:cNvPr id="130068" name="Line 20"/>
          <p:cNvSpPr>
            <a:spLocks noChangeShapeType="1"/>
          </p:cNvSpPr>
          <p:nvPr/>
        </p:nvSpPr>
        <p:spPr bwMode="auto">
          <a:xfrm flipH="1">
            <a:off x="5410250" y="4868863"/>
            <a:ext cx="1871662" cy="792162"/>
          </a:xfrm>
          <a:prstGeom prst="line">
            <a:avLst/>
          </a:prstGeom>
          <a:noFill/>
          <a:ln w="38100">
            <a:solidFill>
              <a:srgbClr val="FF9900"/>
            </a:solidFill>
            <a:round/>
            <a:headEnd/>
            <a:tailEnd type="triangle" w="med" len="med"/>
          </a:ln>
          <a:effectLst/>
        </p:spPr>
        <p:txBody>
          <a:bodyPr anchor="ctr" anchorCtr="1"/>
          <a:lstStyle/>
          <a:p>
            <a:pPr>
              <a:defRPr/>
            </a:pPr>
            <a:endPara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charset="0"/>
            </a:endParaRPr>
          </a:p>
        </p:txBody>
      </p:sp>
      <p:pic>
        <p:nvPicPr>
          <p:cNvPr id="36880" name="Picture 2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2668" y="-26988"/>
            <a:ext cx="9156700" cy="76200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300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00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30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1300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300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300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300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300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300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1300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300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300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0053" grpId="0"/>
      <p:bldP spid="130055" grpId="0" animBg="1"/>
      <p:bldP spid="130056" grpId="0" animBg="1"/>
      <p:bldP spid="13005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43400" y="838200"/>
            <a:ext cx="3975556" cy="26787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38200" y="3048000"/>
            <a:ext cx="2874205" cy="32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مربع نص 3"/>
          <p:cNvSpPr txBox="1"/>
          <p:nvPr/>
        </p:nvSpPr>
        <p:spPr>
          <a:xfrm>
            <a:off x="5486400" y="228600"/>
            <a:ext cx="2209800" cy="38100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dirty="0" smtClean="0"/>
              <a:t>Before </a:t>
            </a:r>
            <a:endParaRPr lang="ar-SY" dirty="0"/>
          </a:p>
        </p:txBody>
      </p:sp>
      <p:sp>
        <p:nvSpPr>
          <p:cNvPr id="5" name="مربع نص 4"/>
          <p:cNvSpPr txBox="1"/>
          <p:nvPr/>
        </p:nvSpPr>
        <p:spPr>
          <a:xfrm>
            <a:off x="1143000" y="2438400"/>
            <a:ext cx="1600200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dirty="0" smtClean="0"/>
              <a:t>After </a:t>
            </a:r>
            <a:endParaRPr lang="ar-SY" dirty="0"/>
          </a:p>
        </p:txBody>
      </p:sp>
      <p:sp>
        <p:nvSpPr>
          <p:cNvPr id="6" name="مربع نص 5"/>
          <p:cNvSpPr txBox="1"/>
          <p:nvPr/>
        </p:nvSpPr>
        <p:spPr>
          <a:xfrm>
            <a:off x="5029200" y="4495800"/>
            <a:ext cx="2209800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sz="2500" b="1" dirty="0" smtClean="0"/>
              <a:t>Aleppo </a:t>
            </a:r>
            <a:endParaRPr lang="ar-SY" sz="2500" b="1" dirty="0"/>
          </a:p>
        </p:txBody>
      </p:sp>
      <p:pic>
        <p:nvPicPr>
          <p:cNvPr id="7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6350" y="-24"/>
            <a:ext cx="91567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ar-SA" smtClean="0"/>
              <a:t>إعطاء </a:t>
            </a:r>
            <a:r>
              <a:rPr lang="en-US" smtClean="0"/>
              <a:t>ReSoMal </a:t>
            </a:r>
            <a:r>
              <a:rPr lang="ar-SA" smtClean="0"/>
              <a:t> ببطء</a:t>
            </a:r>
            <a:endParaRPr lang="en-US" smtClean="0"/>
          </a:p>
        </p:txBody>
      </p:sp>
      <p:sp>
        <p:nvSpPr>
          <p:cNvPr id="1187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algn="r" rtl="1" eaLnBrk="1" hangingPunct="1">
              <a:defRPr/>
            </a:pPr>
            <a:r>
              <a:rPr lang="ar-SA" b="1" dirty="0" smtClean="0">
                <a:effectLst/>
              </a:rPr>
              <a:t>من الضروري إعطاء </a:t>
            </a:r>
            <a:r>
              <a:rPr lang="en-US" b="1" dirty="0" err="1" smtClean="0">
                <a:effectLst/>
              </a:rPr>
              <a:t>Resomal</a:t>
            </a:r>
            <a:r>
              <a:rPr lang="en-US" b="1" dirty="0" smtClean="0">
                <a:effectLst/>
              </a:rPr>
              <a:t> </a:t>
            </a:r>
            <a:r>
              <a:rPr lang="ar-SA" b="1" dirty="0" smtClean="0">
                <a:effectLst/>
              </a:rPr>
              <a:t> </a:t>
            </a:r>
            <a:r>
              <a:rPr lang="ar-SA" b="1" dirty="0" smtClean="0">
                <a:solidFill>
                  <a:srgbClr val="C00000"/>
                </a:solidFill>
                <a:effectLst/>
              </a:rPr>
              <a:t>ببطء</a:t>
            </a:r>
            <a:r>
              <a:rPr lang="ar-SA" b="1" dirty="0" smtClean="0">
                <a:effectLst/>
              </a:rPr>
              <a:t> (أكثر مما يجب عليك إعطاء محلول </a:t>
            </a:r>
            <a:r>
              <a:rPr lang="en-US" b="1" dirty="0" err="1" smtClean="0">
                <a:effectLst/>
              </a:rPr>
              <a:t>oRs</a:t>
            </a:r>
            <a:r>
              <a:rPr lang="en-US" b="1" dirty="0" smtClean="0">
                <a:effectLst/>
              </a:rPr>
              <a:t> </a:t>
            </a:r>
            <a:r>
              <a:rPr lang="ar-SA" b="1" dirty="0" smtClean="0">
                <a:effectLst/>
              </a:rPr>
              <a:t>النظامي لمريض  سوي التغذية )، فإعطاء الكثير من السوائل وبسرعة لمريض  سوء التغذية يمكن أن يسبب قصور قلب.</a:t>
            </a:r>
          </a:p>
          <a:p>
            <a:pPr algn="r" rtl="1" eaLnBrk="1" hangingPunct="1">
              <a:defRPr/>
            </a:pPr>
            <a:endParaRPr lang="en-US" dirty="0" smtClean="0"/>
          </a:p>
        </p:txBody>
      </p:sp>
      <p:pic>
        <p:nvPicPr>
          <p:cNvPr id="43012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6350" y="-26988"/>
            <a:ext cx="9156700" cy="76200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1187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1187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8786" grpId="0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rtl="1" eaLnBrk="1" hangingPunct="1">
              <a:defRPr/>
            </a:pPr>
            <a:r>
              <a:rPr lang="ar-SA" smtClean="0"/>
              <a:t>إعطاء </a:t>
            </a:r>
            <a:r>
              <a:rPr lang="en-US" smtClean="0"/>
              <a:t>ReSoMal </a:t>
            </a:r>
            <a:r>
              <a:rPr lang="ar-SA" smtClean="0"/>
              <a:t>ببطء</a:t>
            </a:r>
            <a:endParaRPr lang="en-US" smtClean="0"/>
          </a:p>
        </p:txBody>
      </p:sp>
      <p:sp>
        <p:nvSpPr>
          <p:cNvPr id="1198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algn="r" rtl="1" eaLnBrk="1" hangingPunct="1">
              <a:defRPr/>
            </a:pPr>
            <a:r>
              <a:rPr lang="ar-SA" b="1" dirty="0" smtClean="0">
                <a:effectLst/>
              </a:rPr>
              <a:t>إن أفضل طريقة لإعطاء </a:t>
            </a:r>
            <a:r>
              <a:rPr lang="en-US" b="1" dirty="0" err="1" smtClean="0">
                <a:effectLst/>
              </a:rPr>
              <a:t>Resomal</a:t>
            </a:r>
            <a:r>
              <a:rPr lang="en-US" b="1" dirty="0" smtClean="0">
                <a:effectLst/>
              </a:rPr>
              <a:t> </a:t>
            </a:r>
            <a:r>
              <a:rPr lang="ar-SA" b="1" dirty="0" smtClean="0">
                <a:effectLst/>
              </a:rPr>
              <a:t>هي تناوله </a:t>
            </a:r>
            <a:r>
              <a:rPr lang="ar-SA" b="1" dirty="0" smtClean="0">
                <a:solidFill>
                  <a:srgbClr val="C00000"/>
                </a:solidFill>
                <a:effectLst/>
              </a:rPr>
              <a:t>بالكأس</a:t>
            </a:r>
            <a:r>
              <a:rPr lang="ar-SA" b="1" dirty="0" smtClean="0">
                <a:effectLst/>
              </a:rPr>
              <a:t> حتى لو كان المريض منهكاً للغاية، </a:t>
            </a:r>
            <a:r>
              <a:rPr lang="ar-SA" b="1" dirty="0" err="1" smtClean="0">
                <a:effectLst/>
              </a:rPr>
              <a:t>و</a:t>
            </a:r>
            <a:r>
              <a:rPr lang="ar-SA" b="1" dirty="0" smtClean="0">
                <a:effectLst/>
              </a:rPr>
              <a:t> قد يحتاج المريض إلى استعمال ملعقة أو </a:t>
            </a:r>
            <a:r>
              <a:rPr lang="ar-SA" b="1" dirty="0" err="1" smtClean="0">
                <a:effectLst/>
              </a:rPr>
              <a:t>سيرنغ</a:t>
            </a:r>
            <a:r>
              <a:rPr lang="ar-SA" b="1" dirty="0" smtClean="0">
                <a:effectLst/>
              </a:rPr>
              <a:t> إذا لم يكن قادراً على تناول السائل من الكأس مباشرة . على أن يتم ذلك ببطء.</a:t>
            </a:r>
          </a:p>
          <a:p>
            <a:pPr algn="r" rtl="1" eaLnBrk="1" hangingPunct="1">
              <a:defRPr/>
            </a:pPr>
            <a:endParaRPr lang="en-US" dirty="0" smtClean="0"/>
          </a:p>
        </p:txBody>
      </p:sp>
      <p:pic>
        <p:nvPicPr>
          <p:cNvPr id="44036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6350" y="-26988"/>
            <a:ext cx="9156700" cy="76200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rtl="1" eaLnBrk="1" hangingPunct="1">
              <a:defRPr/>
            </a:pPr>
            <a:r>
              <a:rPr lang="ar-SA" smtClean="0"/>
              <a:t>إعطاء </a:t>
            </a:r>
            <a:r>
              <a:rPr lang="en-US" smtClean="0"/>
              <a:t>ReSoMal </a:t>
            </a:r>
            <a:r>
              <a:rPr lang="ar-SA" smtClean="0"/>
              <a:t>ببطء</a:t>
            </a:r>
            <a:endParaRPr lang="en-US" smtClean="0"/>
          </a:p>
        </p:txBody>
      </p:sp>
      <p:sp>
        <p:nvSpPr>
          <p:cNvPr id="1208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algn="r" rtl="1" eaLnBrk="1" hangingPunct="1">
              <a:defRPr/>
            </a:pPr>
            <a:r>
              <a:rPr lang="ar-SA" b="1" dirty="0" smtClean="0">
                <a:effectLst/>
              </a:rPr>
              <a:t>ينبغي استعمال </a:t>
            </a:r>
            <a:r>
              <a:rPr lang="ar-SA" b="1" dirty="0" smtClean="0">
                <a:solidFill>
                  <a:srgbClr val="C00000"/>
                </a:solidFill>
                <a:effectLst/>
              </a:rPr>
              <a:t>أنبوب أنفي معدي </a:t>
            </a:r>
            <a:r>
              <a:rPr lang="ar-SA" b="1" dirty="0" smtClean="0">
                <a:effectLst/>
              </a:rPr>
              <a:t>إذا كان المريض :متعباً أو مصاباً </a:t>
            </a:r>
            <a:r>
              <a:rPr lang="ar-SA" b="1" dirty="0" err="1" smtClean="0">
                <a:effectLst/>
              </a:rPr>
              <a:t>بإقياء</a:t>
            </a:r>
            <a:r>
              <a:rPr lang="ar-SA" b="1" dirty="0" smtClean="0">
                <a:effectLst/>
              </a:rPr>
              <a:t> أو لديه تنفس سريع أو إصابات مؤلمة في اللسان. ويعطى </a:t>
            </a:r>
            <a:r>
              <a:rPr lang="en-US" b="1" dirty="0" err="1" smtClean="0">
                <a:effectLst/>
              </a:rPr>
              <a:t>Resomal</a:t>
            </a:r>
            <a:r>
              <a:rPr lang="en-US" b="1" dirty="0" smtClean="0">
                <a:effectLst/>
              </a:rPr>
              <a:t> </a:t>
            </a:r>
            <a:r>
              <a:rPr lang="ar-SA" b="1" dirty="0" smtClean="0">
                <a:effectLst/>
              </a:rPr>
              <a:t>بنفس التواتر </a:t>
            </a:r>
          </a:p>
          <a:p>
            <a:pPr algn="r" rtl="1" eaLnBrk="1" hangingPunct="1">
              <a:defRPr/>
            </a:pPr>
            <a:endParaRPr lang="en-US" dirty="0" smtClean="0"/>
          </a:p>
        </p:txBody>
      </p:sp>
      <p:pic>
        <p:nvPicPr>
          <p:cNvPr id="45060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6350" y="-26988"/>
            <a:ext cx="9156700" cy="76200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rtl="1" eaLnBrk="1" hangingPunct="1">
              <a:defRPr/>
            </a:pPr>
            <a:r>
              <a:rPr lang="ar-SA" smtClean="0"/>
              <a:t>إعطاء </a:t>
            </a:r>
            <a:r>
              <a:rPr lang="en-US" smtClean="0"/>
              <a:t>ReSoMal </a:t>
            </a:r>
            <a:r>
              <a:rPr lang="ar-SA" smtClean="0"/>
              <a:t>ببطء</a:t>
            </a:r>
            <a:endParaRPr lang="en-US" smtClean="0"/>
          </a:p>
        </p:txBody>
      </p:sp>
      <p:sp>
        <p:nvSpPr>
          <p:cNvPr id="1218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algn="r" rtl="1" eaLnBrk="1" hangingPunct="1">
              <a:lnSpc>
                <a:spcPct val="90000"/>
              </a:lnSpc>
              <a:defRPr/>
            </a:pPr>
            <a:r>
              <a:rPr lang="ar-SA" b="1" dirty="0" smtClean="0">
                <a:solidFill>
                  <a:srgbClr val="C00000"/>
                </a:solidFill>
                <a:effectLst/>
              </a:rPr>
              <a:t>لا يجوز أن تستخدم السوائل الوريدية </a:t>
            </a:r>
            <a:r>
              <a:rPr lang="ar-SA" b="1" dirty="0" smtClean="0">
                <a:effectLst/>
              </a:rPr>
              <a:t>في إصلاح التجفف (إلا في حالة الصدمة كما تقدم سابقاً) </a:t>
            </a:r>
          </a:p>
          <a:p>
            <a:pPr algn="r" rtl="1" eaLnBrk="1" hangingPunct="1">
              <a:lnSpc>
                <a:spcPct val="90000"/>
              </a:lnSpc>
              <a:defRPr/>
            </a:pPr>
            <a:r>
              <a:rPr lang="ar-SA" b="1" dirty="0" smtClean="0">
                <a:effectLst/>
              </a:rPr>
              <a:t>وعلى اعتبار أنه </a:t>
            </a:r>
            <a:r>
              <a:rPr lang="ar-SA" b="1" dirty="0" smtClean="0">
                <a:solidFill>
                  <a:srgbClr val="C00000"/>
                </a:solidFill>
                <a:effectLst/>
              </a:rPr>
              <a:t>لا يمكن تحديد درجة التجفف </a:t>
            </a:r>
            <a:r>
              <a:rPr lang="ar-SA" b="1" dirty="0" smtClean="0">
                <a:effectLst/>
              </a:rPr>
              <a:t>لدى مريض  سوء التغذية الشديد، وباعتبار أن الإفراط في إعطاء السوائل يمكن أن يسبب قصور قلب </a:t>
            </a:r>
          </a:p>
          <a:p>
            <a:pPr algn="r" rtl="1" eaLnBrk="1" hangingPunct="1">
              <a:lnSpc>
                <a:spcPct val="90000"/>
              </a:lnSpc>
              <a:defRPr/>
            </a:pPr>
            <a:r>
              <a:rPr lang="ar-SA" b="1" dirty="0" smtClean="0">
                <a:effectLst/>
              </a:rPr>
              <a:t>فمن الهام جداً </a:t>
            </a:r>
            <a:r>
              <a:rPr lang="ar-SA" b="1" dirty="0" smtClean="0">
                <a:solidFill>
                  <a:srgbClr val="C00000"/>
                </a:solidFill>
                <a:effectLst/>
              </a:rPr>
              <a:t>عدم إجبار المريض على تناول السوائل </a:t>
            </a:r>
            <a:r>
              <a:rPr lang="ar-SA" b="1" dirty="0" smtClean="0">
                <a:effectLst/>
              </a:rPr>
              <a:t>، فعندما تعطى السوائل فموياً فإن المريض يميل لمساعدتك في تنظيم المقدار اللازم إعطاؤه بدون أن يضطرك لإجباره في أغلب الأحوال .</a:t>
            </a:r>
            <a:endParaRPr lang="en-US" b="1" dirty="0" smtClean="0">
              <a:effectLst/>
            </a:endParaRPr>
          </a:p>
          <a:p>
            <a:pPr algn="r" rtl="1" eaLnBrk="1" hangingPunct="1">
              <a:lnSpc>
                <a:spcPct val="90000"/>
              </a:lnSpc>
              <a:defRPr/>
            </a:pPr>
            <a:endParaRPr lang="en-US" dirty="0" smtClean="0"/>
          </a:p>
        </p:txBody>
      </p:sp>
      <p:pic>
        <p:nvPicPr>
          <p:cNvPr id="46084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6350" y="-26988"/>
            <a:ext cx="9156700" cy="76200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1859" grpId="0" build="p"/>
    </p:bld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500050"/>
            <a:ext cx="8229600" cy="1143000"/>
          </a:xfrm>
        </p:spPr>
        <p:txBody>
          <a:bodyPr/>
          <a:lstStyle/>
          <a:p>
            <a:pPr rtl="1" eaLnBrk="1" hangingPunct="1">
              <a:defRPr/>
            </a:pPr>
            <a:r>
              <a:rPr lang="ar-SA" dirty="0" smtClean="0"/>
              <a:t>مراقبة مريض  يتناول </a:t>
            </a:r>
            <a:r>
              <a:rPr lang="en-US" dirty="0" err="1" smtClean="0"/>
              <a:t>ReSoMal</a:t>
            </a:r>
            <a:r>
              <a:rPr lang="en-US" dirty="0" smtClean="0"/>
              <a:t> </a:t>
            </a:r>
          </a:p>
        </p:txBody>
      </p:sp>
      <p:sp>
        <p:nvSpPr>
          <p:cNvPr id="686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8229600" cy="4852988"/>
          </a:xfrm>
        </p:spPr>
        <p:txBody>
          <a:bodyPr/>
          <a:lstStyle/>
          <a:p>
            <a:pPr marL="812800" indent="-812800" algn="r" rtl="1" eaLnBrk="1" hangingPunct="1">
              <a:lnSpc>
                <a:spcPct val="80000"/>
              </a:lnSpc>
            </a:pPr>
            <a:endParaRPr lang="ar-SA" sz="2400" b="1" dirty="0" smtClean="0">
              <a:effectLst/>
            </a:endParaRPr>
          </a:p>
          <a:p>
            <a:pPr marL="812800" indent="-812800" algn="r" rtl="1" eaLnBrk="1" hangingPunct="1">
              <a:lnSpc>
                <a:spcPct val="80000"/>
              </a:lnSpc>
            </a:pPr>
            <a:r>
              <a:rPr lang="ar-SA" sz="2400" b="1" dirty="0" smtClean="0">
                <a:effectLst/>
              </a:rPr>
              <a:t>راقب تطور المريض كل نصف ساعة خلال أول ساعتين ، ثم راقبه كل ساعة </a:t>
            </a:r>
            <a:r>
              <a:rPr lang="ar-SA" sz="2400" b="1" dirty="0" err="1" smtClean="0">
                <a:effectLst/>
              </a:rPr>
              <a:t>و</a:t>
            </a:r>
            <a:r>
              <a:rPr lang="ar-SA" sz="2400" b="1" dirty="0" smtClean="0">
                <a:effectLst/>
              </a:rPr>
              <a:t> في كل مرة يتناول فيها </a:t>
            </a:r>
            <a:r>
              <a:rPr lang="en-US" sz="2400" b="1" dirty="0" smtClean="0">
                <a:effectLst/>
              </a:rPr>
              <a:t>F75 </a:t>
            </a:r>
            <a:r>
              <a:rPr lang="ar-SA" sz="2400" b="1" dirty="0" smtClean="0">
                <a:effectLst/>
              </a:rPr>
              <a:t>أو </a:t>
            </a:r>
            <a:r>
              <a:rPr lang="en-US" sz="2400" b="1" dirty="0" err="1" smtClean="0">
                <a:effectLst/>
              </a:rPr>
              <a:t>Resomal</a:t>
            </a:r>
            <a:r>
              <a:rPr lang="ar-SA" sz="2400" b="1" dirty="0" smtClean="0">
                <a:effectLst/>
              </a:rPr>
              <a:t> .</a:t>
            </a:r>
            <a:endParaRPr lang="en-US" sz="2400" b="1" dirty="0" smtClean="0">
              <a:effectLst/>
            </a:endParaRPr>
          </a:p>
          <a:p>
            <a:pPr marL="812800" indent="-812800" algn="r" rtl="1" eaLnBrk="1" hangingPunct="1">
              <a:lnSpc>
                <a:spcPct val="80000"/>
              </a:lnSpc>
            </a:pPr>
            <a:r>
              <a:rPr lang="en-US" sz="2400" b="1" u="sng" dirty="0" smtClean="0">
                <a:solidFill>
                  <a:srgbClr val="C00000"/>
                </a:solidFill>
                <a:effectLst/>
              </a:rPr>
              <a:t> </a:t>
            </a:r>
            <a:r>
              <a:rPr lang="ar-SA" sz="2400" b="1" u="sng" dirty="0" smtClean="0">
                <a:solidFill>
                  <a:srgbClr val="C00000"/>
                </a:solidFill>
                <a:effectLst/>
              </a:rPr>
              <a:t>علامات المراقبة:</a:t>
            </a:r>
          </a:p>
          <a:p>
            <a:pPr marL="812800" indent="-812800" algn="r" rtl="1" eaLnBrk="1" hangingPunct="1">
              <a:lnSpc>
                <a:spcPct val="80000"/>
              </a:lnSpc>
            </a:pPr>
            <a:r>
              <a:rPr lang="ar-SA" sz="2400" b="1" dirty="0" smtClean="0">
                <a:effectLst/>
              </a:rPr>
              <a:t>عدد مرات </a:t>
            </a:r>
            <a:r>
              <a:rPr lang="ar-SA" sz="2400" b="1" dirty="0" smtClean="0">
                <a:solidFill>
                  <a:srgbClr val="C00000"/>
                </a:solidFill>
                <a:effectLst/>
              </a:rPr>
              <a:t>التنفس</a:t>
            </a:r>
            <a:r>
              <a:rPr lang="ar-SA" sz="2400" b="1" dirty="0" smtClean="0">
                <a:effectLst/>
              </a:rPr>
              <a:t> في دقيقة كاملة.</a:t>
            </a:r>
          </a:p>
          <a:p>
            <a:pPr marL="812800" indent="-812800" algn="r" rtl="1" eaLnBrk="1" hangingPunct="1">
              <a:lnSpc>
                <a:spcPct val="80000"/>
              </a:lnSpc>
            </a:pPr>
            <a:r>
              <a:rPr lang="ar-SA" sz="2400" b="1" dirty="0" smtClean="0">
                <a:effectLst/>
              </a:rPr>
              <a:t>عدد مرات </a:t>
            </a:r>
            <a:r>
              <a:rPr lang="ar-SA" sz="2400" b="1" dirty="0" smtClean="0">
                <a:solidFill>
                  <a:srgbClr val="C00000"/>
                </a:solidFill>
                <a:effectLst/>
              </a:rPr>
              <a:t>النبض</a:t>
            </a:r>
            <a:r>
              <a:rPr lang="ar-SA" sz="2400" b="1" dirty="0" smtClean="0">
                <a:effectLst/>
              </a:rPr>
              <a:t> في ثلاثين ثانية تضرب باثنين.</a:t>
            </a:r>
          </a:p>
          <a:p>
            <a:pPr marL="812800" indent="-812800" algn="r" rtl="1" eaLnBrk="1" hangingPunct="1">
              <a:lnSpc>
                <a:spcPct val="80000"/>
              </a:lnSpc>
            </a:pPr>
            <a:r>
              <a:rPr lang="ar-SA" sz="2400" b="1" dirty="0" smtClean="0">
                <a:effectLst/>
              </a:rPr>
              <a:t>تواتر </a:t>
            </a:r>
            <a:r>
              <a:rPr lang="ar-SA" sz="2400" b="1" dirty="0" smtClean="0">
                <a:solidFill>
                  <a:srgbClr val="C00000"/>
                </a:solidFill>
                <a:effectLst/>
              </a:rPr>
              <a:t>التبول</a:t>
            </a:r>
            <a:r>
              <a:rPr lang="ar-SA" sz="2400" b="1" dirty="0" smtClean="0">
                <a:effectLst/>
              </a:rPr>
              <a:t>، اسأل: هل تبول المريض منذ المراقبة السابقة.</a:t>
            </a:r>
          </a:p>
          <a:p>
            <a:pPr marL="812800" indent="-812800" algn="r" rtl="1" eaLnBrk="1" hangingPunct="1">
              <a:lnSpc>
                <a:spcPct val="80000"/>
              </a:lnSpc>
            </a:pPr>
            <a:r>
              <a:rPr lang="ar-SA" sz="2400" b="1" dirty="0" smtClean="0">
                <a:effectLst/>
              </a:rPr>
              <a:t>عدد مرات </a:t>
            </a:r>
            <a:r>
              <a:rPr lang="ar-SA" sz="2400" b="1" dirty="0" smtClean="0">
                <a:solidFill>
                  <a:srgbClr val="C00000"/>
                </a:solidFill>
                <a:effectLst/>
              </a:rPr>
              <a:t>التبرز</a:t>
            </a:r>
            <a:r>
              <a:rPr lang="ar-SA" sz="2400" b="1" dirty="0" smtClean="0">
                <a:effectLst/>
              </a:rPr>
              <a:t> أو </a:t>
            </a:r>
            <a:r>
              <a:rPr lang="ar-SA" sz="2400" b="1" dirty="0" err="1" smtClean="0">
                <a:effectLst/>
              </a:rPr>
              <a:t>الإقياء</a:t>
            </a:r>
            <a:r>
              <a:rPr lang="ar-SA" sz="2400" b="1" dirty="0" smtClean="0">
                <a:effectLst/>
              </a:rPr>
              <a:t>، اسأل: هل طرح المريض براز أو حدث لديه </a:t>
            </a:r>
            <a:r>
              <a:rPr lang="ar-SA" sz="2400" b="1" dirty="0" err="1" smtClean="0">
                <a:effectLst/>
              </a:rPr>
              <a:t>إقياء</a:t>
            </a:r>
            <a:r>
              <a:rPr lang="ar-SA" sz="2400" b="1" dirty="0" smtClean="0">
                <a:effectLst/>
              </a:rPr>
              <a:t> منذ المراقبة الأخيرة.</a:t>
            </a:r>
          </a:p>
          <a:p>
            <a:pPr marL="812800" indent="-812800" algn="r" rtl="1" eaLnBrk="1" hangingPunct="1">
              <a:lnSpc>
                <a:spcPct val="80000"/>
              </a:lnSpc>
            </a:pPr>
            <a:r>
              <a:rPr lang="ar-SA" sz="2400" b="1" dirty="0" smtClean="0">
                <a:solidFill>
                  <a:srgbClr val="C00000"/>
                </a:solidFill>
                <a:effectLst/>
              </a:rPr>
              <a:t>علامات </a:t>
            </a:r>
            <a:r>
              <a:rPr lang="ar-SA" sz="2400" b="1" dirty="0" err="1" smtClean="0">
                <a:solidFill>
                  <a:srgbClr val="C00000"/>
                </a:solidFill>
                <a:effectLst/>
              </a:rPr>
              <a:t>الإماهة</a:t>
            </a:r>
            <a:r>
              <a:rPr lang="ar-SA" sz="2400" b="1" dirty="0" smtClean="0">
                <a:solidFill>
                  <a:srgbClr val="C00000"/>
                </a:solidFill>
                <a:effectLst/>
              </a:rPr>
              <a:t>:</a:t>
            </a:r>
            <a:r>
              <a:rPr lang="ar-SA" sz="2400" b="1" dirty="0" smtClean="0">
                <a:effectLst/>
              </a:rPr>
              <a:t> هل لديه جفاف دمع؟ هل الفم جاف؟ هل المريض واهن أو مستثار؟ هل العينان أقل </a:t>
            </a:r>
            <a:r>
              <a:rPr lang="ar-SA" sz="2400" b="1" dirty="0" err="1" smtClean="0">
                <a:effectLst/>
              </a:rPr>
              <a:t>غؤوراً</a:t>
            </a:r>
            <a:r>
              <a:rPr lang="ar-SA" sz="2400" b="1" dirty="0" smtClean="0">
                <a:effectLst/>
              </a:rPr>
              <a:t>؟ هل تعود </a:t>
            </a:r>
            <a:r>
              <a:rPr lang="ar-SA" sz="2400" b="1" dirty="0" err="1" smtClean="0">
                <a:effectLst/>
              </a:rPr>
              <a:t>الطية</a:t>
            </a:r>
            <a:r>
              <a:rPr lang="ar-SA" sz="2400" b="1" dirty="0" smtClean="0">
                <a:effectLst/>
              </a:rPr>
              <a:t> الجلدية بشكل طبيعي ؟</a:t>
            </a:r>
          </a:p>
          <a:p>
            <a:pPr marL="812800" indent="-812800" algn="r" rtl="1" eaLnBrk="1" hangingPunct="1">
              <a:lnSpc>
                <a:spcPct val="80000"/>
              </a:lnSpc>
            </a:pPr>
            <a:r>
              <a:rPr lang="ar-SA" sz="2400" b="1" dirty="0" smtClean="0">
                <a:effectLst/>
              </a:rPr>
              <a:t> اكتب المعلومات السابقة على ورقة مراقبة العناية وعندئذ أعط </a:t>
            </a:r>
            <a:r>
              <a:rPr lang="en-US" sz="2400" b="1" dirty="0" err="1" smtClean="0">
                <a:effectLst/>
              </a:rPr>
              <a:t>Resomal</a:t>
            </a:r>
            <a:r>
              <a:rPr lang="en-US" sz="2400" b="1" dirty="0" smtClean="0">
                <a:effectLst/>
              </a:rPr>
              <a:t> </a:t>
            </a:r>
            <a:r>
              <a:rPr lang="ar-SA" sz="2400" b="1" dirty="0" smtClean="0">
                <a:effectLst/>
              </a:rPr>
              <a:t>وسجل المقادير المعطاة، واكتب التغيرات عندما تراقب العلامات السابقة.</a:t>
            </a:r>
            <a:endParaRPr lang="ar-SA" sz="2400" b="1" u="sng" dirty="0" smtClean="0">
              <a:effectLst/>
            </a:endParaRPr>
          </a:p>
          <a:p>
            <a:pPr marL="812800" indent="-812800" algn="r" rtl="1" eaLnBrk="1" hangingPunct="1">
              <a:lnSpc>
                <a:spcPct val="80000"/>
              </a:lnSpc>
            </a:pPr>
            <a:endParaRPr lang="en-US" sz="2400" b="1" u="sng" dirty="0" smtClean="0">
              <a:effectLst/>
            </a:endParaRPr>
          </a:p>
        </p:txBody>
      </p:sp>
      <p:pic>
        <p:nvPicPr>
          <p:cNvPr id="47108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6350" y="-26988"/>
            <a:ext cx="9156700" cy="76200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" dur="500"/>
                                        <p:tgtEl>
                                          <p:spTgt spid="686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2" dur="500"/>
                                        <p:tgtEl>
                                          <p:spTgt spid="686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7" dur="500"/>
                                        <p:tgtEl>
                                          <p:spTgt spid="686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2" dur="500"/>
                                        <p:tgtEl>
                                          <p:spTgt spid="686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7" dur="500"/>
                                        <p:tgtEl>
                                          <p:spTgt spid="686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2" dur="500"/>
                                        <p:tgtEl>
                                          <p:spTgt spid="686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7" dur="500"/>
                                        <p:tgtEl>
                                          <p:spTgt spid="686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42" dur="500"/>
                                        <p:tgtEl>
                                          <p:spTgt spid="6861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611" grpId="0" build="p"/>
    </p:bld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rtl="1" eaLnBrk="1" hangingPunct="1">
              <a:defRPr/>
            </a:pPr>
            <a:r>
              <a:rPr lang="ar-SA" b="1" dirty="0" smtClean="0">
                <a:solidFill>
                  <a:srgbClr val="C00000"/>
                </a:solidFill>
              </a:rPr>
              <a:t>علامات تحسن حالة </a:t>
            </a:r>
            <a:r>
              <a:rPr lang="ar-SA" b="1" dirty="0" err="1" smtClean="0">
                <a:solidFill>
                  <a:srgbClr val="C00000"/>
                </a:solidFill>
              </a:rPr>
              <a:t>الإماهة</a:t>
            </a:r>
            <a:r>
              <a:rPr lang="en-US" b="1" dirty="0" smtClean="0">
                <a:solidFill>
                  <a:srgbClr val="C00000"/>
                </a:solidFill>
              </a:rPr>
              <a:t> </a:t>
            </a:r>
          </a:p>
        </p:txBody>
      </p:sp>
      <p:sp>
        <p:nvSpPr>
          <p:cNvPr id="696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812800" indent="-812800" algn="r" rtl="1" eaLnBrk="1" hangingPunct="1">
              <a:lnSpc>
                <a:spcPct val="90000"/>
              </a:lnSpc>
            </a:pPr>
            <a:r>
              <a:rPr lang="ar-SA" sz="2400" b="1" dirty="0" smtClean="0">
                <a:effectLst/>
              </a:rPr>
              <a:t>تصبح علامات التجفف أقل </a:t>
            </a:r>
            <a:endParaRPr lang="en-US" sz="2400" b="1" dirty="0" smtClean="0">
              <a:effectLst/>
            </a:endParaRPr>
          </a:p>
          <a:p>
            <a:pPr marL="812800" indent="-812800" algn="r" rtl="1" eaLnBrk="1" hangingPunct="1">
              <a:lnSpc>
                <a:spcPct val="90000"/>
              </a:lnSpc>
            </a:pPr>
            <a:r>
              <a:rPr lang="ar-SA" sz="2400" b="1" dirty="0" smtClean="0">
                <a:effectLst/>
              </a:rPr>
              <a:t>إن العديد من مرضى   سوء التغذية الشديد لن تبدو هذه التغيرات عندهم حتى لو تمت إعادة </a:t>
            </a:r>
            <a:r>
              <a:rPr lang="ar-SA" sz="2400" b="1" dirty="0" err="1" smtClean="0">
                <a:effectLst/>
              </a:rPr>
              <a:t>الإماهة</a:t>
            </a:r>
            <a:r>
              <a:rPr lang="ar-SA" sz="2400" b="1" dirty="0" smtClean="0">
                <a:effectLst/>
              </a:rPr>
              <a:t> تماماً.</a:t>
            </a:r>
            <a:endParaRPr lang="en-US" sz="2400" b="1" dirty="0" smtClean="0">
              <a:effectLst/>
            </a:endParaRPr>
          </a:p>
          <a:p>
            <a:pPr marL="812800" indent="-812800" algn="r" rtl="1" eaLnBrk="1" hangingPunct="1">
              <a:lnSpc>
                <a:spcPct val="90000"/>
              </a:lnSpc>
            </a:pPr>
            <a:r>
              <a:rPr lang="ar-SA" sz="2400" b="1" dirty="0" smtClean="0">
                <a:effectLst/>
              </a:rPr>
              <a:t>و من العلامات الهامة لعودة </a:t>
            </a:r>
            <a:r>
              <a:rPr lang="ar-SA" sz="2400" b="1" dirty="0" err="1" smtClean="0">
                <a:effectLst/>
              </a:rPr>
              <a:t>الإماهة</a:t>
            </a:r>
            <a:r>
              <a:rPr lang="ar-SA" sz="2400" b="1" dirty="0" smtClean="0">
                <a:effectLst/>
              </a:rPr>
              <a:t> : </a:t>
            </a:r>
          </a:p>
          <a:p>
            <a:pPr marL="812800" indent="-812800" algn="r" rtl="1" eaLnBrk="1" hangingPunct="1">
              <a:lnSpc>
                <a:spcPct val="90000"/>
              </a:lnSpc>
              <a:buFontTx/>
              <a:buAutoNum type="arabicPeriod"/>
            </a:pPr>
            <a:r>
              <a:rPr lang="ar-SA" sz="2400" b="1" dirty="0" smtClean="0">
                <a:solidFill>
                  <a:schemeClr val="hlink"/>
                </a:solidFill>
                <a:effectLst/>
              </a:rPr>
              <a:t>تباطؤ سرعة التنفس والنبض</a:t>
            </a:r>
          </a:p>
          <a:p>
            <a:pPr marL="812800" indent="-812800" algn="r" rtl="1" eaLnBrk="1" hangingPunct="1">
              <a:lnSpc>
                <a:spcPct val="90000"/>
              </a:lnSpc>
              <a:buFontTx/>
              <a:buAutoNum type="arabicPeriod"/>
            </a:pPr>
            <a:r>
              <a:rPr lang="ar-SA" sz="2400" b="1" dirty="0" smtClean="0">
                <a:solidFill>
                  <a:schemeClr val="hlink"/>
                </a:solidFill>
                <a:effectLst/>
              </a:rPr>
              <a:t>إفراغ البول.</a:t>
            </a:r>
          </a:p>
          <a:p>
            <a:pPr marL="812800" indent="-812800" algn="r" rtl="1" eaLnBrk="1" hangingPunct="1">
              <a:lnSpc>
                <a:spcPct val="90000"/>
              </a:lnSpc>
              <a:buFontTx/>
              <a:buAutoNum type="arabicPeriod"/>
            </a:pPr>
            <a:r>
              <a:rPr lang="ar-SA" sz="2400" b="1" dirty="0" smtClean="0">
                <a:solidFill>
                  <a:schemeClr val="hlink"/>
                </a:solidFill>
                <a:effectLst/>
              </a:rPr>
              <a:t>عدم العطش .</a:t>
            </a:r>
          </a:p>
          <a:p>
            <a:pPr marL="812800" indent="-812800" algn="r" rtl="1" eaLnBrk="1" hangingPunct="1">
              <a:lnSpc>
                <a:spcPct val="90000"/>
              </a:lnSpc>
            </a:pPr>
            <a:r>
              <a:rPr lang="ar-SA" sz="2400" b="1" dirty="0" smtClean="0">
                <a:effectLst/>
              </a:rPr>
              <a:t>إذا كان المريض يملك ثلاثة أو أكثر من العلامات السابقة الدالة على تحسن </a:t>
            </a:r>
            <a:r>
              <a:rPr lang="ar-SA" sz="2400" b="1" dirty="0" err="1" smtClean="0">
                <a:effectLst/>
              </a:rPr>
              <a:t>الإماهة</a:t>
            </a:r>
            <a:r>
              <a:rPr lang="ar-SA" sz="2400" b="1" dirty="0" smtClean="0">
                <a:effectLst/>
              </a:rPr>
              <a:t> أوقف </a:t>
            </a:r>
            <a:r>
              <a:rPr lang="en-US" sz="2400" b="1" dirty="0" smtClean="0">
                <a:effectLst/>
              </a:rPr>
              <a:t> </a:t>
            </a:r>
            <a:r>
              <a:rPr lang="en-US" sz="2400" b="1" dirty="0" err="1" smtClean="0">
                <a:effectLst/>
              </a:rPr>
              <a:t>Resomal</a:t>
            </a:r>
            <a:r>
              <a:rPr lang="en-US" sz="2400" b="1" dirty="0" smtClean="0">
                <a:effectLst/>
              </a:rPr>
              <a:t> </a:t>
            </a:r>
            <a:r>
              <a:rPr lang="ar-SA" sz="2400" b="1" dirty="0" smtClean="0">
                <a:effectLst/>
              </a:rPr>
              <a:t>الروتيني بالتناوب مع </a:t>
            </a:r>
            <a:r>
              <a:rPr lang="en-US" sz="2400" b="1" dirty="0" smtClean="0">
                <a:effectLst/>
              </a:rPr>
              <a:t>F75 </a:t>
            </a:r>
            <a:r>
              <a:rPr lang="ar-SA" sz="2400" b="1" dirty="0" smtClean="0">
                <a:effectLst/>
              </a:rPr>
              <a:t> كل ساعة </a:t>
            </a:r>
            <a:r>
              <a:rPr lang="ar-SY" sz="2400" b="1" dirty="0" smtClean="0">
                <a:effectLst/>
              </a:rPr>
              <a:t>، </a:t>
            </a:r>
            <a:r>
              <a:rPr lang="ar-SA" sz="2400" b="1" dirty="0" smtClean="0">
                <a:effectLst/>
              </a:rPr>
              <a:t>وأعط </a:t>
            </a:r>
            <a:r>
              <a:rPr lang="en-US" sz="2400" b="1" dirty="0" err="1" smtClean="0">
                <a:effectLst/>
              </a:rPr>
              <a:t>Resomal</a:t>
            </a:r>
            <a:r>
              <a:rPr lang="en-US" sz="2400" b="1" dirty="0" smtClean="0">
                <a:effectLst/>
              </a:rPr>
              <a:t> </a:t>
            </a:r>
            <a:r>
              <a:rPr lang="ar-SA" sz="2400" b="1" dirty="0" smtClean="0">
                <a:effectLst/>
              </a:rPr>
              <a:t>بعد كل مرة يتبرّز فيها المريض :</a:t>
            </a:r>
          </a:p>
          <a:p>
            <a:pPr marL="1168400" lvl="1" indent="-711200" algn="r" rtl="1" eaLnBrk="1" hangingPunct="1">
              <a:lnSpc>
                <a:spcPct val="90000"/>
              </a:lnSpc>
            </a:pPr>
            <a:r>
              <a:rPr lang="ar-SA" sz="2000" b="1" dirty="0" smtClean="0">
                <a:effectLst/>
              </a:rPr>
              <a:t>للمرضى   تحت عمر سنتين أعط 50 </a:t>
            </a:r>
            <a:r>
              <a:rPr lang="en-US" sz="2000" b="1" dirty="0" smtClean="0">
                <a:effectLst/>
                <a:latin typeface="Arial" pitchFamily="34" charset="0"/>
              </a:rPr>
              <a:t>–</a:t>
            </a:r>
            <a:r>
              <a:rPr lang="ar-SA" sz="2000" b="1" dirty="0" smtClean="0">
                <a:effectLst/>
              </a:rPr>
              <a:t>100 مل بعد كل تبرز.</a:t>
            </a:r>
          </a:p>
          <a:p>
            <a:pPr marL="1168400" lvl="1" indent="-711200" algn="r" rtl="1" eaLnBrk="1" hangingPunct="1">
              <a:lnSpc>
                <a:spcPct val="90000"/>
              </a:lnSpc>
            </a:pPr>
            <a:r>
              <a:rPr lang="ar-SA" sz="2000" b="1" dirty="0" smtClean="0">
                <a:effectLst/>
              </a:rPr>
              <a:t>للمرضى   سنتين وما فوق أعط 100-200 مل بعد كل تبرز.</a:t>
            </a:r>
            <a:endParaRPr lang="en-US" sz="2000" b="1" dirty="0" smtClean="0">
              <a:effectLst/>
            </a:endParaRPr>
          </a:p>
        </p:txBody>
      </p:sp>
      <p:pic>
        <p:nvPicPr>
          <p:cNvPr id="48132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6350" y="-26988"/>
            <a:ext cx="9156700" cy="76200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" dur="500"/>
                                        <p:tgtEl>
                                          <p:spTgt spid="696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2" dur="500"/>
                                        <p:tgtEl>
                                          <p:spTgt spid="696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7" dur="500"/>
                                        <p:tgtEl>
                                          <p:spTgt spid="696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2" dur="500"/>
                                        <p:tgtEl>
                                          <p:spTgt spid="696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7" dur="500"/>
                                        <p:tgtEl>
                                          <p:spTgt spid="696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2" dur="500"/>
                                        <p:tgtEl>
                                          <p:spTgt spid="6963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7" dur="500"/>
                                        <p:tgtEl>
                                          <p:spTgt spid="6963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40" dur="500"/>
                                        <p:tgtEl>
                                          <p:spTgt spid="6963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43" dur="500"/>
                                        <p:tgtEl>
                                          <p:spTgt spid="6963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635" grpId="0" build="p"/>
    </p:bld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rtl="1" eaLnBrk="1" hangingPunct="1">
              <a:defRPr/>
            </a:pPr>
            <a:r>
              <a:rPr lang="ar-SA" b="1" dirty="0" smtClean="0">
                <a:solidFill>
                  <a:srgbClr val="C00000"/>
                </a:solidFill>
              </a:rPr>
              <a:t>علامات فرط </a:t>
            </a:r>
            <a:r>
              <a:rPr lang="ar-SA" b="1" dirty="0" err="1" smtClean="0">
                <a:solidFill>
                  <a:srgbClr val="C00000"/>
                </a:solidFill>
              </a:rPr>
              <a:t>الإماهة</a:t>
            </a:r>
            <a:r>
              <a:rPr lang="en-US" b="1" dirty="0" smtClean="0">
                <a:solidFill>
                  <a:srgbClr val="C00000"/>
                </a:solidFill>
              </a:rPr>
              <a:t> </a:t>
            </a:r>
          </a:p>
        </p:txBody>
      </p:sp>
      <p:sp>
        <p:nvSpPr>
          <p:cNvPr id="706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812800" indent="-812800" algn="r" rtl="1" eaLnBrk="1" hangingPunct="1"/>
            <a:r>
              <a:rPr lang="ar-SA" b="1" dirty="0" smtClean="0">
                <a:solidFill>
                  <a:srgbClr val="C00000"/>
                </a:solidFill>
                <a:effectLst/>
              </a:rPr>
              <a:t>أوقف</a:t>
            </a:r>
            <a:r>
              <a:rPr lang="ar-SA" b="1" dirty="0" smtClean="0">
                <a:solidFill>
                  <a:srgbClr val="FF3300"/>
                </a:solidFill>
                <a:effectLst/>
              </a:rPr>
              <a:t> </a:t>
            </a:r>
            <a:r>
              <a:rPr lang="en-US" b="1" dirty="0" err="1" smtClean="0">
                <a:effectLst/>
              </a:rPr>
              <a:t>ReSoMal</a:t>
            </a:r>
            <a:r>
              <a:rPr lang="en-US" b="1" dirty="0" smtClean="0">
                <a:effectLst/>
              </a:rPr>
              <a:t> </a:t>
            </a:r>
            <a:r>
              <a:rPr lang="ar-SA" b="1" dirty="0" smtClean="0">
                <a:effectLst/>
              </a:rPr>
              <a:t> إذا بدت العلامات التالية:</a:t>
            </a:r>
          </a:p>
          <a:p>
            <a:pPr marL="812800" indent="-812800" algn="r" rtl="1" eaLnBrk="1" hangingPunct="1">
              <a:buClr>
                <a:srgbClr val="FF3300"/>
              </a:buClr>
              <a:buFontTx/>
              <a:buAutoNum type="arabicPeriod"/>
            </a:pPr>
            <a:r>
              <a:rPr lang="ar-SA" b="1" dirty="0" smtClean="0">
                <a:effectLst/>
              </a:rPr>
              <a:t>زيادة عدد مرات </a:t>
            </a:r>
            <a:r>
              <a:rPr lang="ar-SA" b="1" dirty="0" smtClean="0">
                <a:solidFill>
                  <a:srgbClr val="C00000"/>
                </a:solidFill>
                <a:effectLst/>
              </a:rPr>
              <a:t>التنفس أو النبض </a:t>
            </a:r>
            <a:r>
              <a:rPr lang="ar-SA" b="1" dirty="0" smtClean="0">
                <a:effectLst/>
              </a:rPr>
              <a:t>(يجب أن يزيد كلاهما معاً لكي تعتبر أنّ هنالك مشكلة ) .</a:t>
            </a:r>
          </a:p>
          <a:p>
            <a:pPr marL="812800" indent="-812800" algn="r" rtl="1" eaLnBrk="1" hangingPunct="1">
              <a:buClr>
                <a:srgbClr val="FF3300"/>
              </a:buClr>
              <a:buFontTx/>
              <a:buAutoNum type="arabicPeriod"/>
            </a:pPr>
            <a:r>
              <a:rPr lang="ar-SA" b="1" dirty="0" smtClean="0">
                <a:solidFill>
                  <a:srgbClr val="C00000"/>
                </a:solidFill>
                <a:effectLst/>
              </a:rPr>
              <a:t>احتقان الأوردة </a:t>
            </a:r>
            <a:r>
              <a:rPr lang="ar-SA" b="1" dirty="0" err="1" smtClean="0">
                <a:solidFill>
                  <a:srgbClr val="C00000"/>
                </a:solidFill>
                <a:effectLst/>
              </a:rPr>
              <a:t>الوداجية</a:t>
            </a:r>
            <a:r>
              <a:rPr lang="ar-SA" b="1" dirty="0" smtClean="0">
                <a:solidFill>
                  <a:srgbClr val="FFFF00"/>
                </a:solidFill>
                <a:effectLst/>
              </a:rPr>
              <a:t> </a:t>
            </a:r>
            <a:r>
              <a:rPr lang="ar-SA" b="1" dirty="0" smtClean="0">
                <a:effectLst/>
              </a:rPr>
              <a:t>( قد يشاهد بعض </a:t>
            </a:r>
            <a:r>
              <a:rPr lang="ar-SA" b="1" dirty="0" err="1" smtClean="0">
                <a:effectLst/>
              </a:rPr>
              <a:t>النبضان</a:t>
            </a:r>
            <a:r>
              <a:rPr lang="ar-SA" b="1" dirty="0" smtClean="0">
                <a:effectLst/>
              </a:rPr>
              <a:t> في الرقبة).</a:t>
            </a:r>
          </a:p>
          <a:p>
            <a:pPr marL="812800" indent="-812800" algn="r" rtl="1" eaLnBrk="1" hangingPunct="1">
              <a:buClr>
                <a:srgbClr val="FF3300"/>
              </a:buClr>
              <a:buFontTx/>
              <a:buAutoNum type="arabicPeriod"/>
            </a:pPr>
            <a:r>
              <a:rPr lang="ar-SA" b="1" dirty="0" smtClean="0">
                <a:effectLst/>
              </a:rPr>
              <a:t>زيادة </a:t>
            </a:r>
            <a:r>
              <a:rPr lang="ar-SA" b="1" dirty="0" err="1" smtClean="0">
                <a:solidFill>
                  <a:srgbClr val="C00000"/>
                </a:solidFill>
                <a:effectLst/>
              </a:rPr>
              <a:t>الوذمة</a:t>
            </a:r>
            <a:r>
              <a:rPr lang="ar-SA" b="1" dirty="0" smtClean="0">
                <a:effectLst/>
              </a:rPr>
              <a:t> (مثل تورم الأجفان) .</a:t>
            </a:r>
            <a:endParaRPr lang="en-US" b="1" dirty="0" smtClean="0">
              <a:effectLst/>
            </a:endParaRPr>
          </a:p>
        </p:txBody>
      </p:sp>
      <p:pic>
        <p:nvPicPr>
          <p:cNvPr id="49156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6350" y="-26988"/>
            <a:ext cx="9156700" cy="76200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706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706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706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237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endParaRPr lang="en-US" smtClean="0"/>
          </a:p>
        </p:txBody>
      </p:sp>
      <p:pic>
        <p:nvPicPr>
          <p:cNvPr id="50179" name="Picture 4" descr="9صورة جديدة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0"/>
            <a:ext cx="9144000" cy="6858000"/>
          </a:xfrm>
          <a:noFill/>
        </p:spPr>
      </p:pic>
      <p:pic>
        <p:nvPicPr>
          <p:cNvPr id="50180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6350" y="-26988"/>
            <a:ext cx="9156700" cy="76200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00034" y="1643050"/>
            <a:ext cx="8229600" cy="3098800"/>
          </a:xfrm>
        </p:spPr>
        <p:txBody>
          <a:bodyPr/>
          <a:lstStyle/>
          <a:p>
            <a:pPr algn="ctr" eaLnBrk="1" hangingPunct="1">
              <a:buFontTx/>
              <a:buNone/>
              <a:defRPr/>
            </a:pPr>
            <a:r>
              <a:rPr lang="ar-SA" sz="4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PT Bold Broken" pitchFamily="2" charset="-78"/>
              </a:rPr>
              <a:t>إعطاء الصادات</a:t>
            </a:r>
            <a:endParaRPr lang="en-US" sz="44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PT Bold Broken" pitchFamily="2" charset="-78"/>
            </a:endParaRPr>
          </a:p>
        </p:txBody>
      </p:sp>
      <p:pic>
        <p:nvPicPr>
          <p:cNvPr id="51203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6350" y="-26988"/>
            <a:ext cx="9156700" cy="76200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10" repeatCount="indefinite" accel="50000" decel="50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cw">
                                      <p:cBhvr override="childStyle">
                                        <p:cTn id="6" dur="2000" fill="hold"/>
                                        <p:tgtEl>
                                          <p:spTgt spid="1280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33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ar-SA" b="1" dirty="0" smtClean="0">
                <a:solidFill>
                  <a:srgbClr val="C00000"/>
                </a:solidFill>
              </a:rPr>
              <a:t>إعطاء الصادات</a:t>
            </a:r>
            <a:r>
              <a:rPr lang="en-US" b="1" dirty="0" smtClean="0">
                <a:solidFill>
                  <a:srgbClr val="C00000"/>
                </a:solidFill>
              </a:rPr>
              <a:t> </a:t>
            </a:r>
          </a:p>
        </p:txBody>
      </p:sp>
      <p:sp>
        <p:nvSpPr>
          <p:cNvPr id="716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812800" indent="-812800" algn="r" rtl="1" eaLnBrk="1" hangingPunct="1">
              <a:lnSpc>
                <a:spcPct val="80000"/>
              </a:lnSpc>
            </a:pPr>
            <a:r>
              <a:rPr lang="ar-SA" sz="2400" b="1" dirty="0" smtClean="0">
                <a:effectLst/>
              </a:rPr>
              <a:t>المبدأ الأساسي هو أن كل مريض  سوء تغذية ينبغي أنه يتلقى الصادات.</a:t>
            </a:r>
          </a:p>
          <a:p>
            <a:pPr marL="812800" indent="-812800" algn="r" rtl="1" eaLnBrk="1" hangingPunct="1">
              <a:lnSpc>
                <a:spcPct val="80000"/>
              </a:lnSpc>
            </a:pPr>
            <a:r>
              <a:rPr lang="ar-SA" sz="2400" b="1" dirty="0" smtClean="0">
                <a:solidFill>
                  <a:srgbClr val="C00000"/>
                </a:solidFill>
                <a:effectLst/>
              </a:rPr>
              <a:t>اختيار الصادات وطريقة وصفها :</a:t>
            </a:r>
          </a:p>
          <a:p>
            <a:pPr marL="812800" indent="-812800" algn="r" rtl="1" eaLnBrk="1" hangingPunct="1">
              <a:lnSpc>
                <a:spcPct val="80000"/>
              </a:lnSpc>
            </a:pPr>
            <a:r>
              <a:rPr lang="ar-SA" sz="2400" b="1" dirty="0" smtClean="0">
                <a:effectLst/>
              </a:rPr>
              <a:t>إذا لم تكن هناك </a:t>
            </a:r>
            <a:r>
              <a:rPr lang="ar-SA" sz="2400" b="1" dirty="0" err="1" smtClean="0">
                <a:effectLst/>
              </a:rPr>
              <a:t>اختلاطات</a:t>
            </a:r>
            <a:r>
              <a:rPr lang="ar-SA" sz="2400" b="1" dirty="0" smtClean="0">
                <a:effectLst/>
              </a:rPr>
              <a:t>، أعط فموياً </a:t>
            </a:r>
            <a:r>
              <a:rPr lang="ar-SA" sz="2400" b="1" dirty="0" err="1" smtClean="0">
                <a:effectLst/>
              </a:rPr>
              <a:t>كوتركسازول</a:t>
            </a:r>
            <a:r>
              <a:rPr lang="ar-SA" sz="2400" b="1" dirty="0" smtClean="0">
                <a:effectLst/>
              </a:rPr>
              <a:t> .</a:t>
            </a:r>
          </a:p>
          <a:p>
            <a:pPr marL="812800" indent="-812800" algn="r" rtl="1" eaLnBrk="1" hangingPunct="1">
              <a:lnSpc>
                <a:spcPct val="80000"/>
              </a:lnSpc>
            </a:pPr>
            <a:r>
              <a:rPr lang="ar-SA" sz="2400" b="1" dirty="0" smtClean="0">
                <a:effectLst/>
              </a:rPr>
              <a:t>إذا وجدت </a:t>
            </a:r>
            <a:r>
              <a:rPr lang="ar-SA" sz="2400" b="1" dirty="0" err="1" smtClean="0">
                <a:effectLst/>
              </a:rPr>
              <a:t>اختلاطات</a:t>
            </a:r>
            <a:r>
              <a:rPr lang="ar-SA" sz="2400" b="1" dirty="0" smtClean="0">
                <a:effectLst/>
              </a:rPr>
              <a:t>، أعط </a:t>
            </a:r>
            <a:r>
              <a:rPr lang="ar-SA" sz="2400" b="1" dirty="0" err="1" smtClean="0">
                <a:effectLst/>
              </a:rPr>
              <a:t>جنتامايسين</a:t>
            </a:r>
            <a:r>
              <a:rPr lang="ar-SA" sz="2400" b="1" dirty="0" smtClean="0">
                <a:effectLst/>
              </a:rPr>
              <a:t> مع </a:t>
            </a:r>
            <a:r>
              <a:rPr lang="ar-SA" sz="2400" b="1" dirty="0" err="1" smtClean="0">
                <a:effectLst/>
              </a:rPr>
              <a:t>أمبيلسيلين</a:t>
            </a:r>
            <a:r>
              <a:rPr lang="ar-SA" sz="2400" b="1" dirty="0" smtClean="0">
                <a:effectLst/>
              </a:rPr>
              <a:t> ثم </a:t>
            </a:r>
            <a:r>
              <a:rPr lang="ar-SA" sz="2400" b="1" dirty="0" err="1" smtClean="0">
                <a:effectLst/>
              </a:rPr>
              <a:t>أموكسيسيليين</a:t>
            </a:r>
            <a:r>
              <a:rPr lang="ar-SA" sz="2400" b="1" dirty="0" smtClean="0">
                <a:effectLst/>
              </a:rPr>
              <a:t>. </a:t>
            </a:r>
            <a:r>
              <a:rPr lang="ar-SA" sz="2400" b="1" dirty="0" smtClean="0">
                <a:solidFill>
                  <a:srgbClr val="4D4D4D"/>
                </a:solidFill>
                <a:effectLst/>
              </a:rPr>
              <a:t>(الصدمة </a:t>
            </a:r>
            <a:r>
              <a:rPr lang="ar-SA" sz="2400" b="1" dirty="0" err="1" smtClean="0">
                <a:solidFill>
                  <a:srgbClr val="4D4D4D"/>
                </a:solidFill>
                <a:effectLst/>
              </a:rPr>
              <a:t>الإنتانية</a:t>
            </a:r>
            <a:r>
              <a:rPr lang="ar-SA" sz="2400" b="1" dirty="0" smtClean="0">
                <a:solidFill>
                  <a:srgbClr val="4D4D4D"/>
                </a:solidFill>
                <a:effectLst/>
              </a:rPr>
              <a:t>، نقص السكر، انخفاض الحرارة، إنتان الجلد، اعتلال الجلد مع جلد هش ، تشققات إنتان تنفسي أو بولي، منظر المريض مريض وخامل )</a:t>
            </a:r>
          </a:p>
          <a:p>
            <a:pPr marL="812800" indent="-812800" algn="r" rtl="1" eaLnBrk="1" hangingPunct="1">
              <a:lnSpc>
                <a:spcPct val="80000"/>
              </a:lnSpc>
            </a:pPr>
            <a:r>
              <a:rPr lang="ar-SA" sz="2400" b="1" dirty="0" smtClean="0">
                <a:effectLst/>
              </a:rPr>
              <a:t>إذا لم يتحسن المريض خلال 48 ساعة فأضف </a:t>
            </a:r>
            <a:r>
              <a:rPr lang="ar-SA" sz="2400" b="1" dirty="0" err="1" smtClean="0">
                <a:effectLst/>
              </a:rPr>
              <a:t>الكلورامفييكول</a:t>
            </a:r>
            <a:r>
              <a:rPr lang="ar-SA" sz="2400" b="1" dirty="0" smtClean="0">
                <a:effectLst/>
              </a:rPr>
              <a:t>،          </a:t>
            </a:r>
            <a:r>
              <a:rPr lang="ar-SA" sz="2400" b="1" dirty="0" smtClean="0">
                <a:solidFill>
                  <a:srgbClr val="4D4D4D"/>
                </a:solidFill>
                <a:effectLst/>
              </a:rPr>
              <a:t>(وغالباً ما يتحسن المرضى   على </a:t>
            </a:r>
            <a:r>
              <a:rPr lang="ar-SA" sz="2400" b="1" dirty="0" err="1" smtClean="0">
                <a:solidFill>
                  <a:srgbClr val="4D4D4D"/>
                </a:solidFill>
                <a:effectLst/>
              </a:rPr>
              <a:t>الجنتامايسين</a:t>
            </a:r>
            <a:r>
              <a:rPr lang="ar-SA" sz="2400" b="1" dirty="0" smtClean="0">
                <a:solidFill>
                  <a:srgbClr val="4D4D4D"/>
                </a:solidFill>
                <a:effectLst/>
              </a:rPr>
              <a:t> </a:t>
            </a:r>
            <a:r>
              <a:rPr lang="ar-SA" sz="2400" b="1" dirty="0" err="1" smtClean="0">
                <a:solidFill>
                  <a:srgbClr val="4D4D4D"/>
                </a:solidFill>
                <a:effectLst/>
              </a:rPr>
              <a:t>والأمبيسسيللين</a:t>
            </a:r>
            <a:r>
              <a:rPr lang="ar-SA" sz="2400" b="1" dirty="0" smtClean="0">
                <a:solidFill>
                  <a:srgbClr val="4D4D4D"/>
                </a:solidFill>
                <a:effectLst/>
              </a:rPr>
              <a:t>، ونادراً ما يحتاج الأمر إضافة </a:t>
            </a:r>
            <a:r>
              <a:rPr lang="ar-SA" sz="2400" b="1" dirty="0" err="1" smtClean="0">
                <a:solidFill>
                  <a:srgbClr val="4D4D4D"/>
                </a:solidFill>
                <a:effectLst/>
              </a:rPr>
              <a:t>الكلورامفييكول</a:t>
            </a:r>
            <a:r>
              <a:rPr lang="ar-SA" sz="2400" b="1" dirty="0" smtClean="0">
                <a:solidFill>
                  <a:srgbClr val="4D4D4D"/>
                </a:solidFill>
                <a:effectLst/>
              </a:rPr>
              <a:t> ) .</a:t>
            </a:r>
            <a:r>
              <a:rPr lang="en-US" sz="2400" b="1" dirty="0" smtClean="0">
                <a:solidFill>
                  <a:srgbClr val="4D4D4D"/>
                </a:solidFill>
                <a:effectLst/>
              </a:rPr>
              <a:t> </a:t>
            </a:r>
            <a:endParaRPr lang="ar-SA" sz="2400" b="1" dirty="0" smtClean="0">
              <a:solidFill>
                <a:srgbClr val="4D4D4D"/>
              </a:solidFill>
              <a:effectLst/>
            </a:endParaRPr>
          </a:p>
          <a:p>
            <a:pPr marL="812800" indent="-812800" algn="r" rtl="1" eaLnBrk="1" hangingPunct="1">
              <a:lnSpc>
                <a:spcPct val="80000"/>
              </a:lnSpc>
            </a:pPr>
            <a:r>
              <a:rPr lang="ar-SA" sz="2400" b="1" dirty="0" smtClean="0">
                <a:effectLst/>
              </a:rPr>
              <a:t>إذا ما تم تشخيص إنتان يستدعي استخدام صادات خاصة لم تعط سابقاً، أعط صادات إضافية موجهة لهذا الإنتان</a:t>
            </a:r>
            <a:endParaRPr lang="en-US" sz="2400" b="1" dirty="0" smtClean="0">
              <a:effectLst/>
            </a:endParaRPr>
          </a:p>
        </p:txBody>
      </p:sp>
      <p:pic>
        <p:nvPicPr>
          <p:cNvPr id="52228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6350" y="-26988"/>
            <a:ext cx="9156700" cy="76200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" dur="500"/>
                                        <p:tgtEl>
                                          <p:spTgt spid="716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2" dur="500"/>
                                        <p:tgtEl>
                                          <p:spTgt spid="716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7" dur="500"/>
                                        <p:tgtEl>
                                          <p:spTgt spid="716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2" dur="500"/>
                                        <p:tgtEl>
                                          <p:spTgt spid="716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7" dur="500"/>
                                        <p:tgtEl>
                                          <p:spTgt spid="716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2" dur="500"/>
                                        <p:tgtEl>
                                          <p:spTgt spid="7168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68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ربع نص 3"/>
          <p:cNvSpPr txBox="1"/>
          <p:nvPr/>
        </p:nvSpPr>
        <p:spPr>
          <a:xfrm>
            <a:off x="5486400" y="228600"/>
            <a:ext cx="2209800" cy="38100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dirty="0" smtClean="0"/>
              <a:t>Before </a:t>
            </a:r>
            <a:endParaRPr lang="ar-SY" dirty="0"/>
          </a:p>
        </p:txBody>
      </p:sp>
      <p:sp>
        <p:nvSpPr>
          <p:cNvPr id="5" name="مربع نص 4"/>
          <p:cNvSpPr txBox="1"/>
          <p:nvPr/>
        </p:nvSpPr>
        <p:spPr>
          <a:xfrm>
            <a:off x="1143000" y="2438400"/>
            <a:ext cx="1600200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dirty="0" smtClean="0"/>
              <a:t>After </a:t>
            </a:r>
            <a:endParaRPr lang="ar-SY" dirty="0"/>
          </a:p>
        </p:txBody>
      </p:sp>
      <p:sp>
        <p:nvSpPr>
          <p:cNvPr id="6" name="مربع نص 5"/>
          <p:cNvSpPr txBox="1"/>
          <p:nvPr/>
        </p:nvSpPr>
        <p:spPr>
          <a:xfrm>
            <a:off x="5029200" y="4495800"/>
            <a:ext cx="2209800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sz="2500" b="1" dirty="0" err="1" smtClean="0"/>
              <a:t>Idlib</a:t>
            </a:r>
            <a:endParaRPr lang="ar-SY" sz="2500" b="1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12138" y="2895600"/>
            <a:ext cx="3340899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53200" y="685800"/>
            <a:ext cx="1212838" cy="2176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38200" y="533400"/>
            <a:ext cx="3767137" cy="17642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-6350" y="-24"/>
            <a:ext cx="91567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28596" y="1928802"/>
            <a:ext cx="8229600" cy="1143000"/>
          </a:xfrm>
        </p:spPr>
        <p:txBody>
          <a:bodyPr/>
          <a:lstStyle/>
          <a:p>
            <a:pPr rtl="1"/>
            <a:r>
              <a:rPr lang="ar-SY" b="1" dirty="0" smtClean="0">
                <a:solidFill>
                  <a:srgbClr val="C00000"/>
                </a:solidFill>
              </a:rPr>
              <a:t>العلاج الغذائي </a:t>
            </a:r>
            <a:endParaRPr lang="ar-SY" b="1" dirty="0">
              <a:solidFill>
                <a:srgbClr val="C00000"/>
              </a:solidFill>
            </a:endParaRPr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6350" y="-26988"/>
            <a:ext cx="9156700" cy="76200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algn="r" rtl="1"/>
            <a:r>
              <a:rPr lang="ar-SA" b="1" dirty="0"/>
              <a:t>يمر العلاج بمرحلتين متتاليتين تتبعها مرحلة النقاهة :</a:t>
            </a:r>
            <a:endParaRPr lang="en-US" dirty="0"/>
          </a:p>
          <a:p>
            <a:pPr lvl="0" algn="r" rtl="1"/>
            <a:r>
              <a:rPr lang="ar-SA" dirty="0"/>
              <a:t> المرحلة الأولى : وتهدف إلى إعادة التوازن المائي </a:t>
            </a:r>
            <a:r>
              <a:rPr lang="ar-SA" dirty="0" err="1"/>
              <a:t>الشاردي</a:t>
            </a:r>
            <a:r>
              <a:rPr lang="ar-SA" dirty="0"/>
              <a:t> و إلى علاج </a:t>
            </a:r>
            <a:r>
              <a:rPr lang="ar-SA" dirty="0" err="1"/>
              <a:t>الإنتانات</a:t>
            </a:r>
            <a:r>
              <a:rPr lang="ar-SA" dirty="0"/>
              <a:t> المرافقة </a:t>
            </a:r>
            <a:r>
              <a:rPr lang="ar-SA" dirty="0" err="1"/>
              <a:t>و</a:t>
            </a:r>
            <a:r>
              <a:rPr lang="ar-SA" dirty="0"/>
              <a:t> </a:t>
            </a:r>
            <a:r>
              <a:rPr lang="ar-SA" dirty="0" smtClean="0"/>
              <a:t>علاج </a:t>
            </a:r>
            <a:r>
              <a:rPr lang="ar-SA" dirty="0"/>
              <a:t>الاضطرابات </a:t>
            </a:r>
            <a:r>
              <a:rPr lang="ar-SA" dirty="0" err="1"/>
              <a:t>الاستقلابية</a:t>
            </a:r>
            <a:r>
              <a:rPr lang="ar-SA" dirty="0"/>
              <a:t>، </a:t>
            </a:r>
            <a:r>
              <a:rPr lang="ar-SA" dirty="0" err="1"/>
              <a:t>و</a:t>
            </a:r>
            <a:r>
              <a:rPr lang="ar-SA" dirty="0"/>
              <a:t> يتم فيها تحديد وارد </a:t>
            </a:r>
            <a:r>
              <a:rPr lang="ar-SA" dirty="0" err="1"/>
              <a:t>حروري</a:t>
            </a:r>
            <a:r>
              <a:rPr lang="ar-SA" dirty="0"/>
              <a:t> ثابت لا يجوز تجاوزه، لأن تجاوزه قد يكون خطيراً </a:t>
            </a:r>
            <a:r>
              <a:rPr lang="ar-SA" dirty="0" err="1"/>
              <a:t>و</a:t>
            </a:r>
            <a:r>
              <a:rPr lang="ar-SA" dirty="0"/>
              <a:t> </a:t>
            </a:r>
            <a:r>
              <a:rPr lang="ar-SA" dirty="0" err="1"/>
              <a:t>مسؤولاً</a:t>
            </a:r>
            <a:r>
              <a:rPr lang="ar-SA" dirty="0"/>
              <a:t> عن الكثير من التأثيرات الجانبية بسبب حدوث تناذر عود التغذية المفاجئ .</a:t>
            </a:r>
            <a:endParaRPr lang="en-US" dirty="0"/>
          </a:p>
          <a:p>
            <a:pPr lvl="0" algn="r" rtl="1"/>
            <a:r>
              <a:rPr lang="ar-SA" dirty="0"/>
              <a:t> المرحلة الثانية : </a:t>
            </a:r>
            <a:r>
              <a:rPr lang="ar-SA" dirty="0" err="1"/>
              <a:t>و</a:t>
            </a:r>
            <a:r>
              <a:rPr lang="ar-SA" dirty="0"/>
              <a:t> تهدف إلى استعادة الوضع الطبيعي </a:t>
            </a:r>
            <a:r>
              <a:rPr lang="ar-SA" dirty="0" err="1"/>
              <a:t>و</a:t>
            </a:r>
            <a:r>
              <a:rPr lang="ar-SA" dirty="0"/>
              <a:t> إعادة البناء الأساسي للجسم </a:t>
            </a:r>
            <a:r>
              <a:rPr lang="ar-SA" dirty="0" err="1"/>
              <a:t>و</a:t>
            </a:r>
            <a:r>
              <a:rPr lang="ar-SA" dirty="0"/>
              <a:t> يمكن فيها زيادة الوارد </a:t>
            </a:r>
            <a:r>
              <a:rPr lang="ar-SA" dirty="0" err="1"/>
              <a:t>الحروري</a:t>
            </a:r>
            <a:r>
              <a:rPr lang="ar-SA" dirty="0"/>
              <a:t> تدريجياً بأمان. </a:t>
            </a:r>
            <a:endParaRPr lang="en-US" dirty="0"/>
          </a:p>
          <a:p>
            <a:pPr algn="r" rtl="1"/>
            <a:endParaRPr lang="en-US" dirty="0"/>
          </a:p>
          <a:p>
            <a:pPr algn="r"/>
            <a:endParaRPr lang="en-US" dirty="0"/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6350" y="-26988"/>
            <a:ext cx="9156700" cy="76200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Y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ar-SY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10" y="2857496"/>
            <a:ext cx="4210050" cy="32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2066" y="785794"/>
            <a:ext cx="2514600" cy="312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جدول 6"/>
          <p:cNvGraphicFramePr>
            <a:graphicFrameLocks noGrp="1"/>
          </p:cNvGraphicFramePr>
          <p:nvPr/>
        </p:nvGraphicFramePr>
        <p:xfrm>
          <a:off x="928662" y="1456750"/>
          <a:ext cx="7143800" cy="2103120"/>
        </p:xfrm>
        <a:graphic>
          <a:graphicData uri="http://schemas.openxmlformats.org/drawingml/2006/table">
            <a:tbl>
              <a:tblPr rtl="1"/>
              <a:tblGrid>
                <a:gridCol w="2436036"/>
                <a:gridCol w="2244582"/>
                <a:gridCol w="2463182"/>
              </a:tblGrid>
              <a:tr h="0"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20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2000" b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Arabic Transparent"/>
                        </a:rPr>
                        <a:t>حليب كامل مجفف</a:t>
                      </a:r>
                      <a:endParaRPr lang="en-US" sz="2000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2000" b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Arabic Transparent"/>
                        </a:rPr>
                        <a:t>حليب طازج</a:t>
                      </a:r>
                      <a:endParaRPr lang="en-US" sz="2000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2000" b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Arabic Transparent"/>
                        </a:rPr>
                        <a:t>حليب</a:t>
                      </a:r>
                      <a:endParaRPr lang="en-US" sz="2000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2000">
                          <a:solidFill>
                            <a:srgbClr val="1F497D"/>
                          </a:solidFill>
                          <a:latin typeface="Times New Roman"/>
                          <a:ea typeface="Times New Roman"/>
                          <a:cs typeface="Arabic Transparent"/>
                        </a:rPr>
                        <a:t>35 غ</a:t>
                      </a:r>
                      <a:endParaRPr lang="en-US" sz="20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2000" dirty="0">
                          <a:solidFill>
                            <a:srgbClr val="1F497D"/>
                          </a:solidFill>
                          <a:latin typeface="Times New Roman"/>
                          <a:ea typeface="Times New Roman"/>
                          <a:cs typeface="Arabic Transparent"/>
                        </a:rPr>
                        <a:t>300 مل</a:t>
                      </a:r>
                      <a:endParaRPr lang="en-US" sz="20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2000" b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Arabic Transparent"/>
                        </a:rPr>
                        <a:t>سكر</a:t>
                      </a:r>
                      <a:endParaRPr lang="en-US" sz="2000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2000">
                          <a:solidFill>
                            <a:srgbClr val="1F497D"/>
                          </a:solidFill>
                          <a:latin typeface="Times New Roman"/>
                          <a:ea typeface="Times New Roman"/>
                          <a:cs typeface="Arabic Transparent"/>
                        </a:rPr>
                        <a:t>100 غ</a:t>
                      </a:r>
                      <a:endParaRPr lang="en-US" sz="20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2000" dirty="0">
                          <a:solidFill>
                            <a:srgbClr val="1F497D"/>
                          </a:solidFill>
                          <a:latin typeface="Times New Roman"/>
                          <a:ea typeface="Times New Roman"/>
                          <a:cs typeface="Arabic Transparent"/>
                        </a:rPr>
                        <a:t>100 </a:t>
                      </a:r>
                      <a:r>
                        <a:rPr lang="ar-SA" sz="2000" dirty="0" err="1">
                          <a:solidFill>
                            <a:srgbClr val="1F497D"/>
                          </a:solidFill>
                          <a:latin typeface="Times New Roman"/>
                          <a:ea typeface="Times New Roman"/>
                          <a:cs typeface="Arabic Transparent"/>
                        </a:rPr>
                        <a:t>غ</a:t>
                      </a:r>
                      <a:endParaRPr lang="en-US" sz="20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2000" b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Arabic Transparent"/>
                        </a:rPr>
                        <a:t>زيت نباتي</a:t>
                      </a:r>
                      <a:endParaRPr lang="en-US" sz="2000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2000">
                          <a:solidFill>
                            <a:srgbClr val="1F497D"/>
                          </a:solidFill>
                          <a:latin typeface="Times New Roman"/>
                          <a:ea typeface="Times New Roman"/>
                          <a:cs typeface="Arabic Transparent"/>
                        </a:rPr>
                        <a:t>20 غ</a:t>
                      </a:r>
                      <a:endParaRPr lang="en-US" sz="20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2000" dirty="0">
                          <a:solidFill>
                            <a:srgbClr val="1F497D"/>
                          </a:solidFill>
                          <a:latin typeface="Times New Roman"/>
                          <a:ea typeface="Times New Roman"/>
                          <a:cs typeface="Arabic Transparent"/>
                        </a:rPr>
                        <a:t>20 </a:t>
                      </a:r>
                      <a:r>
                        <a:rPr lang="ar-SA" sz="2000" dirty="0" err="1">
                          <a:solidFill>
                            <a:srgbClr val="1F497D"/>
                          </a:solidFill>
                          <a:latin typeface="Times New Roman"/>
                          <a:ea typeface="Times New Roman"/>
                          <a:cs typeface="Arabic Transparent"/>
                        </a:rPr>
                        <a:t>غ</a:t>
                      </a:r>
                      <a:endParaRPr lang="en-US" sz="20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2000" b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Arabic Transparent"/>
                        </a:rPr>
                        <a:t>مزيج معادن</a:t>
                      </a:r>
                      <a:endParaRPr lang="en-US" sz="2000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2000">
                          <a:solidFill>
                            <a:srgbClr val="1F497D"/>
                          </a:solidFill>
                          <a:latin typeface="Times New Roman"/>
                          <a:ea typeface="Times New Roman"/>
                          <a:cs typeface="Arabic Transparent"/>
                        </a:rPr>
                        <a:t>20 غ</a:t>
                      </a:r>
                      <a:endParaRPr lang="en-US" sz="20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2000" dirty="0">
                          <a:solidFill>
                            <a:srgbClr val="1F497D"/>
                          </a:solidFill>
                          <a:latin typeface="Times New Roman"/>
                          <a:ea typeface="Times New Roman"/>
                          <a:cs typeface="Arabic Transparent"/>
                        </a:rPr>
                        <a:t>20 </a:t>
                      </a:r>
                      <a:r>
                        <a:rPr lang="ar-SA" sz="2000" dirty="0" err="1">
                          <a:solidFill>
                            <a:srgbClr val="1F497D"/>
                          </a:solidFill>
                          <a:latin typeface="Times New Roman"/>
                          <a:ea typeface="Times New Roman"/>
                          <a:cs typeface="Arabic Transparent"/>
                        </a:rPr>
                        <a:t>غ</a:t>
                      </a:r>
                      <a:endParaRPr lang="en-US" sz="20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1120"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2000" b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Arabic Transparent"/>
                        </a:rPr>
                        <a:t>ماء لتحضير 1000 مل</a:t>
                      </a:r>
                      <a:endParaRPr lang="en-US" sz="2000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2000" dirty="0">
                          <a:solidFill>
                            <a:srgbClr val="1F497D"/>
                          </a:solidFill>
                          <a:latin typeface="Times New Roman"/>
                          <a:ea typeface="Times New Roman"/>
                          <a:cs typeface="Arabic Transparent"/>
                        </a:rPr>
                        <a:t>1000 مل</a:t>
                      </a:r>
                      <a:endParaRPr lang="en-US" sz="20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2000" dirty="0">
                          <a:solidFill>
                            <a:srgbClr val="1F497D"/>
                          </a:solidFill>
                          <a:latin typeface="Times New Roman"/>
                          <a:ea typeface="Times New Roman"/>
                          <a:cs typeface="Arabic Transparent"/>
                        </a:rPr>
                        <a:t>حليب لتحضير 1000 مل</a:t>
                      </a:r>
                      <a:endParaRPr lang="en-US" sz="20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9" name="مربع نص 8"/>
          <p:cNvSpPr txBox="1"/>
          <p:nvPr/>
        </p:nvSpPr>
        <p:spPr>
          <a:xfrm>
            <a:off x="3071802" y="1000108"/>
            <a:ext cx="25717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F75</a:t>
            </a:r>
            <a:endPara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10" name="جدول 9"/>
          <p:cNvGraphicFramePr>
            <a:graphicFrameLocks noGrp="1"/>
          </p:cNvGraphicFramePr>
          <p:nvPr/>
        </p:nvGraphicFramePr>
        <p:xfrm>
          <a:off x="1000098" y="4242832"/>
          <a:ext cx="7072364" cy="2103120"/>
        </p:xfrm>
        <a:graphic>
          <a:graphicData uri="http://schemas.openxmlformats.org/drawingml/2006/table">
            <a:tbl>
              <a:tblPr rtl="1"/>
              <a:tblGrid>
                <a:gridCol w="2489472"/>
                <a:gridCol w="2291446"/>
                <a:gridCol w="2291446"/>
              </a:tblGrid>
              <a:tr h="0"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20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2000" b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Arabic Transparent"/>
                        </a:rPr>
                        <a:t>حليب كامل مجفف</a:t>
                      </a:r>
                      <a:endParaRPr lang="en-US" sz="2000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2000" b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Arabic Transparent"/>
                        </a:rPr>
                        <a:t>حليب طازج</a:t>
                      </a:r>
                      <a:endParaRPr lang="en-US" sz="2000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2000" b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Arabic Transparent"/>
                        </a:rPr>
                        <a:t>حليب</a:t>
                      </a:r>
                      <a:endParaRPr lang="en-US" sz="2000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2000" dirty="0">
                          <a:solidFill>
                            <a:srgbClr val="1F497D"/>
                          </a:solidFill>
                          <a:latin typeface="Times New Roman"/>
                          <a:ea typeface="Times New Roman"/>
                          <a:cs typeface="Arabic Transparent"/>
                        </a:rPr>
                        <a:t>110 </a:t>
                      </a:r>
                      <a:r>
                        <a:rPr lang="ar-SA" sz="2000" dirty="0" err="1">
                          <a:solidFill>
                            <a:srgbClr val="1F497D"/>
                          </a:solidFill>
                          <a:latin typeface="Times New Roman"/>
                          <a:ea typeface="Times New Roman"/>
                          <a:cs typeface="Arabic Transparent"/>
                        </a:rPr>
                        <a:t>غ</a:t>
                      </a:r>
                      <a:endParaRPr lang="en-US" sz="20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2000" dirty="0">
                          <a:solidFill>
                            <a:srgbClr val="1F497D"/>
                          </a:solidFill>
                          <a:latin typeface="Times New Roman"/>
                          <a:ea typeface="Times New Roman"/>
                          <a:cs typeface="Arabic Transparent"/>
                        </a:rPr>
                        <a:t>880 مل</a:t>
                      </a:r>
                      <a:endParaRPr lang="en-US" sz="20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2000" b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Arabic Transparent"/>
                        </a:rPr>
                        <a:t>سكر</a:t>
                      </a:r>
                      <a:endParaRPr lang="en-US" sz="2000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2000">
                          <a:solidFill>
                            <a:srgbClr val="1F497D"/>
                          </a:solidFill>
                          <a:latin typeface="Times New Roman"/>
                          <a:ea typeface="Times New Roman"/>
                          <a:cs typeface="Arabic Transparent"/>
                        </a:rPr>
                        <a:t>50 غ</a:t>
                      </a:r>
                      <a:endParaRPr lang="en-US" sz="20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2000">
                          <a:solidFill>
                            <a:srgbClr val="1F497D"/>
                          </a:solidFill>
                          <a:latin typeface="Times New Roman"/>
                          <a:ea typeface="Times New Roman"/>
                          <a:cs typeface="Arabic Transparent"/>
                        </a:rPr>
                        <a:t>75 غ</a:t>
                      </a:r>
                      <a:endParaRPr lang="en-US" sz="20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2000" b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Arabic Transparent"/>
                        </a:rPr>
                        <a:t>زيت نباتي</a:t>
                      </a:r>
                      <a:endParaRPr lang="en-US" sz="2000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2000">
                          <a:solidFill>
                            <a:srgbClr val="1F497D"/>
                          </a:solidFill>
                          <a:latin typeface="Times New Roman"/>
                          <a:ea typeface="Times New Roman"/>
                          <a:cs typeface="Arabic Transparent"/>
                        </a:rPr>
                        <a:t>30 غ</a:t>
                      </a:r>
                      <a:endParaRPr lang="en-US" sz="20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2000">
                          <a:solidFill>
                            <a:srgbClr val="1F497D"/>
                          </a:solidFill>
                          <a:latin typeface="Times New Roman"/>
                          <a:ea typeface="Times New Roman"/>
                          <a:cs typeface="Arabic Transparent"/>
                        </a:rPr>
                        <a:t>20 غ</a:t>
                      </a:r>
                      <a:endParaRPr lang="en-US" sz="20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2000" b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Arabic Transparent"/>
                        </a:rPr>
                        <a:t>مزيج معادن</a:t>
                      </a:r>
                      <a:endParaRPr lang="en-US" sz="2000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2000">
                          <a:solidFill>
                            <a:srgbClr val="1F497D"/>
                          </a:solidFill>
                          <a:latin typeface="Times New Roman"/>
                          <a:ea typeface="Times New Roman"/>
                          <a:cs typeface="Arabic Transparent"/>
                        </a:rPr>
                        <a:t>20 غ</a:t>
                      </a:r>
                      <a:endParaRPr lang="en-US" sz="20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2000">
                          <a:solidFill>
                            <a:srgbClr val="1F497D"/>
                          </a:solidFill>
                          <a:latin typeface="Times New Roman"/>
                          <a:ea typeface="Times New Roman"/>
                          <a:cs typeface="Arabic Transparent"/>
                        </a:rPr>
                        <a:t>20 غ</a:t>
                      </a:r>
                      <a:endParaRPr lang="en-US" sz="20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2000" b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Arabic Transparent"/>
                        </a:rPr>
                        <a:t>ماء لتحضير 1000 مل</a:t>
                      </a:r>
                      <a:endParaRPr lang="en-US" sz="2000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2000">
                          <a:solidFill>
                            <a:srgbClr val="1F497D"/>
                          </a:solidFill>
                          <a:latin typeface="Times New Roman"/>
                          <a:ea typeface="Times New Roman"/>
                          <a:cs typeface="Arabic Transparent"/>
                        </a:rPr>
                        <a:t>1000 مل</a:t>
                      </a:r>
                      <a:endParaRPr lang="en-US" sz="20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2000" dirty="0">
                          <a:solidFill>
                            <a:srgbClr val="1F497D"/>
                          </a:solidFill>
                          <a:latin typeface="Times New Roman"/>
                          <a:ea typeface="Times New Roman"/>
                          <a:cs typeface="Arabic Transparent"/>
                        </a:rPr>
                        <a:t>حليب لتحضير 1000 مل</a:t>
                      </a:r>
                      <a:endParaRPr lang="en-US" sz="20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2" name="مربع نص 11"/>
          <p:cNvSpPr txBox="1"/>
          <p:nvPr/>
        </p:nvSpPr>
        <p:spPr>
          <a:xfrm>
            <a:off x="3643306" y="3774048"/>
            <a:ext cx="15001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F100</a:t>
            </a:r>
            <a:endPara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6350" y="-26988"/>
            <a:ext cx="9156700" cy="76200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6350" y="-26988"/>
            <a:ext cx="9156700" cy="76200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graphicFrame>
        <p:nvGraphicFramePr>
          <p:cNvPr id="3" name="جدول 2"/>
          <p:cNvGraphicFramePr>
            <a:graphicFrameLocks noGrp="1"/>
          </p:cNvGraphicFramePr>
          <p:nvPr/>
        </p:nvGraphicFramePr>
        <p:xfrm>
          <a:off x="714350" y="836222"/>
          <a:ext cx="7500989" cy="5903691"/>
        </p:xfrm>
        <a:graphic>
          <a:graphicData uri="http://schemas.openxmlformats.org/drawingml/2006/table">
            <a:tbl>
              <a:tblPr rtl="1"/>
              <a:tblGrid>
                <a:gridCol w="1875248"/>
                <a:gridCol w="1875248"/>
                <a:gridCol w="3750493"/>
              </a:tblGrid>
              <a:tr h="285752">
                <a:tc gridSpan="3"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2200" b="1" dirty="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Arial"/>
                        </a:rPr>
                        <a:t>المرحلة الأولى (الحادة </a:t>
                      </a:r>
                      <a:r>
                        <a:rPr lang="ar-SA" sz="2200" b="1" dirty="0" smtClean="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Arial"/>
                        </a:rPr>
                        <a:t>)</a:t>
                      </a:r>
                      <a:r>
                        <a:rPr lang="en-US" sz="2200" b="1" dirty="0" smtClean="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Arial"/>
                        </a:rPr>
                        <a:t>F75</a:t>
                      </a:r>
                      <a:endParaRPr lang="en-US" sz="22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56795" marR="567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35315">
                <a:tc gridSpan="2"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800" dirty="0">
                          <a:latin typeface="Calibri"/>
                          <a:ea typeface="Calibri"/>
                          <a:cs typeface="Arial"/>
                        </a:rPr>
                        <a:t>العمر </a:t>
                      </a:r>
                      <a:endParaRPr lang="en-US" sz="1800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56795" marR="567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800">
                          <a:latin typeface="Calibri"/>
                          <a:ea typeface="Calibri"/>
                          <a:cs typeface="Arial"/>
                        </a:rPr>
                        <a:t>مل / الكغ / اليوم </a:t>
                      </a:r>
                      <a:endParaRPr lang="en-US" sz="18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56795" marR="567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5315">
                <a:tc gridSpan="2">
                  <a:txBody>
                    <a:bodyPr/>
                    <a:lstStyle/>
                    <a:p>
                      <a:pPr algn="r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latin typeface="Calibri"/>
                          <a:ea typeface="Calibri"/>
                          <a:cs typeface="Arial"/>
                        </a:rPr>
                        <a:t>12-17</a:t>
                      </a:r>
                    </a:p>
                  </a:txBody>
                  <a:tcPr marL="56795" marR="567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800" dirty="0">
                          <a:latin typeface="Calibri"/>
                          <a:ea typeface="Calibri"/>
                          <a:cs typeface="Arial"/>
                        </a:rPr>
                        <a:t>65 مل / </a:t>
                      </a:r>
                      <a:r>
                        <a:rPr lang="ar-SA" sz="1800" dirty="0" err="1">
                          <a:latin typeface="Calibri"/>
                          <a:ea typeface="Calibri"/>
                          <a:cs typeface="Arial"/>
                        </a:rPr>
                        <a:t>الكغ</a:t>
                      </a:r>
                      <a:r>
                        <a:rPr lang="ar-SA" sz="1800" dirty="0">
                          <a:latin typeface="Calibri"/>
                          <a:ea typeface="Calibri"/>
                          <a:cs typeface="Arial"/>
                        </a:rPr>
                        <a:t> / اليوم</a:t>
                      </a:r>
                      <a:endParaRPr lang="en-US" sz="1800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56795" marR="567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5315">
                <a:tc gridSpan="2">
                  <a:txBody>
                    <a:bodyPr/>
                    <a:lstStyle/>
                    <a:p>
                      <a:pPr algn="r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latin typeface="Calibri"/>
                          <a:ea typeface="Calibri"/>
                          <a:cs typeface="Arial"/>
                        </a:rPr>
                        <a:t>18-50</a:t>
                      </a:r>
                    </a:p>
                  </a:txBody>
                  <a:tcPr marL="56795" marR="567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800" dirty="0">
                          <a:latin typeface="Calibri"/>
                          <a:ea typeface="Calibri"/>
                          <a:cs typeface="Arial"/>
                        </a:rPr>
                        <a:t>55 مل / </a:t>
                      </a:r>
                      <a:r>
                        <a:rPr lang="ar-SA" sz="1800" dirty="0" err="1">
                          <a:latin typeface="Calibri"/>
                          <a:ea typeface="Calibri"/>
                          <a:cs typeface="Arial"/>
                        </a:rPr>
                        <a:t>الكغ</a:t>
                      </a:r>
                      <a:r>
                        <a:rPr lang="ar-SA" sz="1800" dirty="0">
                          <a:latin typeface="Calibri"/>
                          <a:ea typeface="Calibri"/>
                          <a:cs typeface="Arial"/>
                        </a:rPr>
                        <a:t> / اليوم</a:t>
                      </a:r>
                      <a:endParaRPr lang="en-US" sz="1800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56795" marR="567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5315">
                <a:tc gridSpan="2"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Y" sz="1800">
                          <a:latin typeface="Calibri"/>
                          <a:ea typeface="Calibri"/>
                          <a:cs typeface="Arial"/>
                        </a:rPr>
                        <a:t>أكثر من 50 </a:t>
                      </a:r>
                      <a:endParaRPr lang="en-US" sz="18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56795" marR="567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800" dirty="0">
                          <a:latin typeface="Calibri"/>
                          <a:ea typeface="Calibri"/>
                          <a:cs typeface="Arial"/>
                        </a:rPr>
                        <a:t>45 مل / </a:t>
                      </a:r>
                      <a:r>
                        <a:rPr lang="ar-SA" sz="1800" dirty="0" err="1">
                          <a:latin typeface="Calibri"/>
                          <a:ea typeface="Calibri"/>
                          <a:cs typeface="Arial"/>
                        </a:rPr>
                        <a:t>الكغ</a:t>
                      </a:r>
                      <a:r>
                        <a:rPr lang="ar-SA" sz="1800" dirty="0">
                          <a:latin typeface="Calibri"/>
                          <a:ea typeface="Calibri"/>
                          <a:cs typeface="Arial"/>
                        </a:rPr>
                        <a:t> / اليوم</a:t>
                      </a:r>
                      <a:endParaRPr lang="en-US" sz="1800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56795" marR="567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70631">
                <a:tc gridSpan="3"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2200" b="1" dirty="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Arial"/>
                        </a:rPr>
                        <a:t>المرحلة الثانية </a:t>
                      </a:r>
                      <a:r>
                        <a:rPr lang="en-US" sz="2200" b="1" dirty="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Arial"/>
                        </a:rPr>
                        <a:t>F100</a:t>
                      </a:r>
                      <a:r>
                        <a:rPr lang="ar-SA" sz="2200" b="1" dirty="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Arial"/>
                        </a:rPr>
                        <a:t> ( الاستقرار ) : عند عودة الشهية </a:t>
                      </a:r>
                      <a:r>
                        <a:rPr lang="ar-SA" sz="2200" b="1" dirty="0" err="1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Arial"/>
                        </a:rPr>
                        <a:t>و</a:t>
                      </a:r>
                      <a:r>
                        <a:rPr lang="ar-SA" sz="2200" b="1" dirty="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Arial"/>
                        </a:rPr>
                        <a:t> تحسن الوضع </a:t>
                      </a:r>
                      <a:r>
                        <a:rPr lang="ar-SA" sz="2200" b="1" dirty="0" smtClean="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Arial"/>
                        </a:rPr>
                        <a:t>العام</a:t>
                      </a:r>
                      <a:endParaRPr lang="en-US" sz="22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56795" marR="567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35315"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800" b="1" dirty="0">
                          <a:latin typeface="Calibri"/>
                          <a:ea typeface="Calibri"/>
                          <a:cs typeface="Arial"/>
                        </a:rPr>
                        <a:t>اليوم الأول </a:t>
                      </a:r>
                      <a:endParaRPr lang="en-US" sz="1800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56795" marR="567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latin typeface="Calibri"/>
                          <a:ea typeface="Calibri"/>
                          <a:cs typeface="Arial"/>
                        </a:rPr>
                        <a:t>12-17</a:t>
                      </a:r>
                    </a:p>
                  </a:txBody>
                  <a:tcPr marL="56795" marR="567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800">
                          <a:latin typeface="Calibri"/>
                          <a:ea typeface="Calibri"/>
                          <a:cs typeface="Arial"/>
                        </a:rPr>
                        <a:t>65 مل / الكغ / اليوم</a:t>
                      </a:r>
                      <a:endParaRPr lang="en-US" sz="18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56795" marR="567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5315"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8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56795" marR="567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latin typeface="Calibri"/>
                          <a:ea typeface="Calibri"/>
                          <a:cs typeface="Arial"/>
                        </a:rPr>
                        <a:t>18-50</a:t>
                      </a:r>
                    </a:p>
                  </a:txBody>
                  <a:tcPr marL="56795" marR="567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800">
                          <a:latin typeface="Calibri"/>
                          <a:ea typeface="Calibri"/>
                          <a:cs typeface="Arial"/>
                        </a:rPr>
                        <a:t>55 مل / الكغ / اليوم</a:t>
                      </a:r>
                      <a:endParaRPr lang="en-US" sz="18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56795" marR="567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5315"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8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56795" marR="567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Y" sz="1800" dirty="0">
                          <a:latin typeface="Calibri"/>
                          <a:ea typeface="Calibri"/>
                          <a:cs typeface="Arial"/>
                        </a:rPr>
                        <a:t>أكثر من 50 </a:t>
                      </a:r>
                      <a:endParaRPr lang="en-US" sz="1800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56795" marR="567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800" dirty="0">
                          <a:latin typeface="Calibri"/>
                          <a:ea typeface="Calibri"/>
                          <a:cs typeface="Arial"/>
                        </a:rPr>
                        <a:t>45 مل / </a:t>
                      </a:r>
                      <a:r>
                        <a:rPr lang="ar-SA" sz="1800" dirty="0" err="1">
                          <a:latin typeface="Calibri"/>
                          <a:ea typeface="Calibri"/>
                          <a:cs typeface="Arial"/>
                        </a:rPr>
                        <a:t>الكغ</a:t>
                      </a:r>
                      <a:r>
                        <a:rPr lang="ar-SA" sz="1800" dirty="0">
                          <a:latin typeface="Calibri"/>
                          <a:ea typeface="Calibri"/>
                          <a:cs typeface="Arial"/>
                        </a:rPr>
                        <a:t> / اليوم</a:t>
                      </a:r>
                      <a:endParaRPr lang="en-US" sz="1800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56795" marR="567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5315"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800" b="1">
                          <a:latin typeface="Calibri"/>
                          <a:ea typeface="Calibri"/>
                          <a:cs typeface="Arial"/>
                        </a:rPr>
                        <a:t>اليوم الثاني  </a:t>
                      </a:r>
                      <a:endParaRPr lang="en-US" sz="18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56795" marR="567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latin typeface="Calibri"/>
                          <a:ea typeface="Calibri"/>
                          <a:cs typeface="Arial"/>
                        </a:rPr>
                        <a:t>12-17</a:t>
                      </a:r>
                    </a:p>
                  </a:txBody>
                  <a:tcPr marL="56795" marR="567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800" dirty="0">
                          <a:latin typeface="Calibri"/>
                          <a:ea typeface="Calibri"/>
                          <a:cs typeface="Arial"/>
                        </a:rPr>
                        <a:t>75 مل / </a:t>
                      </a:r>
                      <a:r>
                        <a:rPr lang="ar-SA" sz="1800" dirty="0" err="1">
                          <a:latin typeface="Calibri"/>
                          <a:ea typeface="Calibri"/>
                          <a:cs typeface="Arial"/>
                        </a:rPr>
                        <a:t>الكغ</a:t>
                      </a:r>
                      <a:r>
                        <a:rPr lang="ar-SA" sz="1800" dirty="0">
                          <a:latin typeface="Calibri"/>
                          <a:ea typeface="Calibri"/>
                          <a:cs typeface="Arial"/>
                        </a:rPr>
                        <a:t> / اليوم</a:t>
                      </a:r>
                      <a:endParaRPr lang="en-US" sz="1800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56795" marR="567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5315"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8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56795" marR="567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latin typeface="Calibri"/>
                          <a:ea typeface="Calibri"/>
                          <a:cs typeface="Arial"/>
                        </a:rPr>
                        <a:t>18-50</a:t>
                      </a:r>
                    </a:p>
                  </a:txBody>
                  <a:tcPr marL="56795" marR="567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800" dirty="0">
                          <a:latin typeface="Calibri"/>
                          <a:ea typeface="Calibri"/>
                          <a:cs typeface="Arial"/>
                        </a:rPr>
                        <a:t>65 مل / </a:t>
                      </a:r>
                      <a:r>
                        <a:rPr lang="ar-SA" sz="1800" dirty="0" err="1">
                          <a:latin typeface="Calibri"/>
                          <a:ea typeface="Calibri"/>
                          <a:cs typeface="Arial"/>
                        </a:rPr>
                        <a:t>الكغ</a:t>
                      </a:r>
                      <a:r>
                        <a:rPr lang="ar-SA" sz="1800" dirty="0">
                          <a:latin typeface="Calibri"/>
                          <a:ea typeface="Calibri"/>
                          <a:cs typeface="Arial"/>
                        </a:rPr>
                        <a:t> / اليوم</a:t>
                      </a:r>
                      <a:endParaRPr lang="en-US" sz="1800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56795" marR="567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5315"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8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56795" marR="567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Y" sz="1800">
                          <a:latin typeface="Calibri"/>
                          <a:ea typeface="Calibri"/>
                          <a:cs typeface="Arial"/>
                        </a:rPr>
                        <a:t>أكثر من 50 </a:t>
                      </a:r>
                      <a:endParaRPr lang="en-US" sz="18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56795" marR="567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800" dirty="0">
                          <a:latin typeface="Calibri"/>
                          <a:ea typeface="Calibri"/>
                          <a:cs typeface="Arial"/>
                        </a:rPr>
                        <a:t>55 مل / </a:t>
                      </a:r>
                      <a:r>
                        <a:rPr lang="ar-SA" sz="1800" dirty="0" err="1">
                          <a:latin typeface="Calibri"/>
                          <a:ea typeface="Calibri"/>
                          <a:cs typeface="Arial"/>
                        </a:rPr>
                        <a:t>الكغ</a:t>
                      </a:r>
                      <a:r>
                        <a:rPr lang="ar-SA" sz="1800" dirty="0">
                          <a:latin typeface="Calibri"/>
                          <a:ea typeface="Calibri"/>
                          <a:cs typeface="Arial"/>
                        </a:rPr>
                        <a:t> / اليوم</a:t>
                      </a:r>
                      <a:endParaRPr lang="en-US" sz="1800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56795" marR="567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5315"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800" b="1">
                          <a:latin typeface="Calibri"/>
                          <a:ea typeface="Calibri"/>
                          <a:cs typeface="Arial"/>
                        </a:rPr>
                        <a:t>اليوم الثالث </a:t>
                      </a:r>
                      <a:endParaRPr lang="en-US" sz="18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56795" marR="567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latin typeface="Calibri"/>
                          <a:ea typeface="Calibri"/>
                          <a:cs typeface="Arial"/>
                        </a:rPr>
                        <a:t>12-17</a:t>
                      </a:r>
                    </a:p>
                  </a:txBody>
                  <a:tcPr marL="56795" marR="567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800" dirty="0">
                          <a:latin typeface="Calibri"/>
                          <a:ea typeface="Calibri"/>
                          <a:cs typeface="Arial"/>
                        </a:rPr>
                        <a:t>85 مل / </a:t>
                      </a:r>
                      <a:r>
                        <a:rPr lang="ar-SA" sz="1800" dirty="0" err="1">
                          <a:latin typeface="Calibri"/>
                          <a:ea typeface="Calibri"/>
                          <a:cs typeface="Arial"/>
                        </a:rPr>
                        <a:t>الكغ</a:t>
                      </a:r>
                      <a:r>
                        <a:rPr lang="ar-SA" sz="1800" dirty="0">
                          <a:latin typeface="Calibri"/>
                          <a:ea typeface="Calibri"/>
                          <a:cs typeface="Arial"/>
                        </a:rPr>
                        <a:t> / اليوم</a:t>
                      </a:r>
                      <a:endParaRPr lang="en-US" sz="1800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56795" marR="567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5315"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8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56795" marR="567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latin typeface="Calibri"/>
                          <a:ea typeface="Calibri"/>
                          <a:cs typeface="Arial"/>
                        </a:rPr>
                        <a:t>18-50</a:t>
                      </a:r>
                    </a:p>
                  </a:txBody>
                  <a:tcPr marL="56795" marR="567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800" dirty="0">
                          <a:latin typeface="Calibri"/>
                          <a:ea typeface="Calibri"/>
                          <a:cs typeface="Arial"/>
                        </a:rPr>
                        <a:t>75 مل / </a:t>
                      </a:r>
                      <a:r>
                        <a:rPr lang="ar-SA" sz="1800" dirty="0" err="1">
                          <a:latin typeface="Calibri"/>
                          <a:ea typeface="Calibri"/>
                          <a:cs typeface="Arial"/>
                        </a:rPr>
                        <a:t>الكغ</a:t>
                      </a:r>
                      <a:r>
                        <a:rPr lang="ar-SA" sz="1800" dirty="0">
                          <a:latin typeface="Calibri"/>
                          <a:ea typeface="Calibri"/>
                          <a:cs typeface="Arial"/>
                        </a:rPr>
                        <a:t> / اليوم</a:t>
                      </a:r>
                      <a:endParaRPr lang="en-US" sz="1800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56795" marR="567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5315"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8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56795" marR="567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Y" sz="1800">
                          <a:latin typeface="Calibri"/>
                          <a:ea typeface="Calibri"/>
                          <a:cs typeface="Arial"/>
                        </a:rPr>
                        <a:t>أكثر من 50 </a:t>
                      </a:r>
                      <a:endParaRPr lang="en-US" sz="18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56795" marR="567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800" dirty="0">
                          <a:latin typeface="Calibri"/>
                          <a:ea typeface="Calibri"/>
                          <a:cs typeface="Arial"/>
                        </a:rPr>
                        <a:t>85 مل / </a:t>
                      </a:r>
                      <a:r>
                        <a:rPr lang="ar-SA" sz="1800" dirty="0" err="1">
                          <a:latin typeface="Calibri"/>
                          <a:ea typeface="Calibri"/>
                          <a:cs typeface="Arial"/>
                        </a:rPr>
                        <a:t>الكغ</a:t>
                      </a:r>
                      <a:r>
                        <a:rPr lang="ar-SA" sz="1800" dirty="0">
                          <a:latin typeface="Calibri"/>
                          <a:ea typeface="Calibri"/>
                          <a:cs typeface="Arial"/>
                        </a:rPr>
                        <a:t> / اليوم</a:t>
                      </a:r>
                      <a:endParaRPr lang="en-US" sz="1800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56795" marR="567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5315"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800" b="1">
                          <a:latin typeface="Calibri"/>
                          <a:ea typeface="Calibri"/>
                          <a:cs typeface="Arial"/>
                        </a:rPr>
                        <a:t>اليوم الرابع </a:t>
                      </a:r>
                      <a:endParaRPr lang="en-US" sz="18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56795" marR="567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latin typeface="Calibri"/>
                          <a:ea typeface="Calibri"/>
                          <a:cs typeface="Arial"/>
                        </a:rPr>
                        <a:t>12-17</a:t>
                      </a:r>
                    </a:p>
                  </a:txBody>
                  <a:tcPr marL="56795" marR="567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800" dirty="0">
                          <a:latin typeface="Calibri"/>
                          <a:ea typeface="Calibri"/>
                          <a:cs typeface="Arial"/>
                        </a:rPr>
                        <a:t>100 مل / </a:t>
                      </a:r>
                      <a:r>
                        <a:rPr lang="ar-SA" sz="1800" dirty="0" err="1">
                          <a:latin typeface="Calibri"/>
                          <a:ea typeface="Calibri"/>
                          <a:cs typeface="Arial"/>
                        </a:rPr>
                        <a:t>الكغ</a:t>
                      </a:r>
                      <a:r>
                        <a:rPr lang="ar-SA" sz="1800" dirty="0">
                          <a:latin typeface="Calibri"/>
                          <a:ea typeface="Calibri"/>
                          <a:cs typeface="Arial"/>
                        </a:rPr>
                        <a:t> / اليوم</a:t>
                      </a:r>
                      <a:endParaRPr lang="en-US" sz="1800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56795" marR="567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5315"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8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56795" marR="567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latin typeface="Calibri"/>
                          <a:ea typeface="Calibri"/>
                          <a:cs typeface="Arial"/>
                        </a:rPr>
                        <a:t>18-50</a:t>
                      </a:r>
                    </a:p>
                  </a:txBody>
                  <a:tcPr marL="56795" marR="567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800" dirty="0">
                          <a:latin typeface="Calibri"/>
                          <a:ea typeface="Calibri"/>
                          <a:cs typeface="Arial"/>
                        </a:rPr>
                        <a:t>80 مل / </a:t>
                      </a:r>
                      <a:r>
                        <a:rPr lang="ar-SA" sz="1800" dirty="0" err="1">
                          <a:latin typeface="Calibri"/>
                          <a:ea typeface="Calibri"/>
                          <a:cs typeface="Arial"/>
                        </a:rPr>
                        <a:t>الكغ</a:t>
                      </a:r>
                      <a:r>
                        <a:rPr lang="ar-SA" sz="1800" dirty="0">
                          <a:latin typeface="Calibri"/>
                          <a:ea typeface="Calibri"/>
                          <a:cs typeface="Arial"/>
                        </a:rPr>
                        <a:t> / اليوم</a:t>
                      </a:r>
                      <a:endParaRPr lang="en-US" sz="1800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56795" marR="567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5315"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8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56795" marR="567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Y" sz="1800">
                          <a:latin typeface="Calibri"/>
                          <a:ea typeface="Calibri"/>
                          <a:cs typeface="Arial"/>
                        </a:rPr>
                        <a:t>أكثر من 50 </a:t>
                      </a:r>
                      <a:endParaRPr lang="en-US" sz="18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56795" marR="567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800" dirty="0">
                          <a:latin typeface="Calibri"/>
                          <a:ea typeface="Calibri"/>
                          <a:cs typeface="Arial"/>
                        </a:rPr>
                        <a:t>70 مل / </a:t>
                      </a:r>
                      <a:r>
                        <a:rPr lang="ar-SA" sz="1800" dirty="0" err="1">
                          <a:latin typeface="Calibri"/>
                          <a:ea typeface="Calibri"/>
                          <a:cs typeface="Arial"/>
                        </a:rPr>
                        <a:t>الكغ</a:t>
                      </a:r>
                      <a:r>
                        <a:rPr lang="ar-SA" sz="1800" dirty="0">
                          <a:latin typeface="Calibri"/>
                          <a:ea typeface="Calibri"/>
                          <a:cs typeface="Arial"/>
                        </a:rPr>
                        <a:t> / اليوم</a:t>
                      </a:r>
                      <a:endParaRPr lang="en-US" sz="1800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56795" marR="567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9217" name="Rectangle 1"/>
          <p:cNvSpPr>
            <a:spLocks noChangeArrowheads="1"/>
          </p:cNvSpPr>
          <p:nvPr/>
        </p:nvSpPr>
        <p:spPr bwMode="auto">
          <a:xfrm>
            <a:off x="-71406" y="71414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ar-SA" sz="2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Arial" pitchFamily="34" charset="0"/>
              </a:rPr>
              <a:t>جدول العلاج داخل </a:t>
            </a:r>
            <a:r>
              <a:rPr kumimoji="0" lang="ar-SA" sz="22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Arial" pitchFamily="34" charset="0"/>
              </a:rPr>
              <a:t>المشفى</a:t>
            </a:r>
            <a:r>
              <a:rPr kumimoji="0" lang="ar-SA" sz="2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Arial" pitchFamily="34" charset="0"/>
              </a:rPr>
              <a:t> : </a:t>
            </a:r>
            <a:endParaRPr kumimoji="0" lang="ar-SA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6350" y="-26988"/>
            <a:ext cx="9156700" cy="76200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graphicFrame>
        <p:nvGraphicFramePr>
          <p:cNvPr id="3" name="جدول 2"/>
          <p:cNvGraphicFramePr>
            <a:graphicFrameLocks noGrp="1"/>
          </p:cNvGraphicFramePr>
          <p:nvPr/>
        </p:nvGraphicFramePr>
        <p:xfrm>
          <a:off x="785786" y="2640330"/>
          <a:ext cx="7715304" cy="1542288"/>
        </p:xfrm>
        <a:graphic>
          <a:graphicData uri="http://schemas.openxmlformats.org/drawingml/2006/table">
            <a:tbl>
              <a:tblPr rtl="1"/>
              <a:tblGrid>
                <a:gridCol w="3838486"/>
                <a:gridCol w="3876818"/>
              </a:tblGrid>
              <a:tr h="0">
                <a:tc>
                  <a:txBody>
                    <a:bodyPr/>
                    <a:lstStyle/>
                    <a:p>
                      <a:pPr marL="457200"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2200" b="1" dirty="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Arial"/>
                        </a:rPr>
                        <a:t>الوزن / </a:t>
                      </a:r>
                      <a:r>
                        <a:rPr lang="ar-SA" sz="2200" b="1" dirty="0" err="1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Arial"/>
                        </a:rPr>
                        <a:t>الكغ</a:t>
                      </a:r>
                      <a:endParaRPr lang="en-US" sz="22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2200" b="1" dirty="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Arial"/>
                        </a:rPr>
                        <a:t>عدد ظروف </a:t>
                      </a:r>
                      <a:r>
                        <a:rPr lang="en-US" sz="2200" b="1" dirty="0" err="1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Arial"/>
                        </a:rPr>
                        <a:t>plumpy</a:t>
                      </a:r>
                      <a:r>
                        <a:rPr lang="en-US" sz="2200" b="1" dirty="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Arial"/>
                        </a:rPr>
                        <a:t> Nut</a:t>
                      </a:r>
                      <a:r>
                        <a:rPr lang="en-US" sz="2200" b="1" dirty="0">
                          <a:solidFill>
                            <a:schemeClr val="bg1"/>
                          </a:solidFill>
                          <a:latin typeface="Arial"/>
                          <a:ea typeface="Calibri"/>
                          <a:cs typeface="Arial"/>
                        </a:rPr>
                        <a:t> </a:t>
                      </a:r>
                      <a:r>
                        <a:rPr lang="ar-SA" sz="2200" b="1" dirty="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Arial"/>
                        </a:rPr>
                        <a:t>يومياً </a:t>
                      </a:r>
                      <a:endParaRPr lang="en-US" sz="22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457200"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2200" b="1" dirty="0">
                          <a:latin typeface="Calibri"/>
                          <a:ea typeface="Calibri"/>
                          <a:cs typeface="Arial"/>
                        </a:rPr>
                        <a:t>20-29.9</a:t>
                      </a:r>
                      <a:endParaRPr lang="en-US" sz="2200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2200" b="1">
                          <a:latin typeface="Calibri"/>
                          <a:ea typeface="Calibri"/>
                          <a:cs typeface="Arial"/>
                        </a:rPr>
                        <a:t>6</a:t>
                      </a:r>
                      <a:endParaRPr lang="en-US" sz="22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457200"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2200" b="1">
                          <a:latin typeface="Calibri"/>
                          <a:ea typeface="Calibri"/>
                          <a:cs typeface="Arial"/>
                        </a:rPr>
                        <a:t>30-39.9</a:t>
                      </a:r>
                      <a:endParaRPr lang="en-US" sz="22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2200" b="1">
                          <a:latin typeface="Calibri"/>
                          <a:ea typeface="Calibri"/>
                          <a:cs typeface="Arial"/>
                        </a:rPr>
                        <a:t>7</a:t>
                      </a:r>
                      <a:endParaRPr lang="en-US" sz="22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457200"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2200" b="1">
                          <a:latin typeface="Calibri"/>
                          <a:ea typeface="Calibri"/>
                          <a:cs typeface="Arial"/>
                        </a:rPr>
                        <a:t>40-60</a:t>
                      </a:r>
                      <a:endParaRPr lang="en-US" sz="22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2200" b="1" dirty="0">
                          <a:latin typeface="Calibri"/>
                          <a:ea typeface="Calibri"/>
                          <a:cs typeface="Arial"/>
                        </a:rPr>
                        <a:t>8</a:t>
                      </a:r>
                      <a:endParaRPr lang="en-US" sz="2200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0241" name="Rectangle 1"/>
          <p:cNvSpPr>
            <a:spLocks noChangeArrowheads="1"/>
          </p:cNvSpPr>
          <p:nvPr/>
        </p:nvSpPr>
        <p:spPr bwMode="auto">
          <a:xfrm>
            <a:off x="3000364" y="1857364"/>
            <a:ext cx="3055645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ar-SA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alibri" pitchFamily="34" charset="0"/>
                <a:ea typeface="Calibri" pitchFamily="34" charset="0"/>
                <a:cs typeface="Arial" pitchFamily="34" charset="0"/>
              </a:rPr>
              <a:t>جدول العلاج الخارجي للكبار</a:t>
            </a: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43504" y="4429132"/>
            <a:ext cx="3274972" cy="20955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</p:spTree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b="1" dirty="0"/>
              <a:t> </a:t>
            </a:r>
            <a:r>
              <a:rPr lang="en-US" dirty="0"/>
              <a:t>A total of </a:t>
            </a:r>
            <a:r>
              <a:rPr lang="en-US" b="1" i="1" dirty="0" smtClean="0">
                <a:solidFill>
                  <a:srgbClr val="C00000"/>
                </a:solidFill>
              </a:rPr>
              <a:t>395patients</a:t>
            </a:r>
            <a:r>
              <a:rPr lang="en-US" dirty="0" smtClean="0"/>
              <a:t> </a:t>
            </a:r>
            <a:r>
              <a:rPr lang="en-US" dirty="0"/>
              <a:t>were included in the SC. </a:t>
            </a:r>
          </a:p>
          <a:p>
            <a:r>
              <a:rPr lang="en-US" b="1" i="1" dirty="0">
                <a:solidFill>
                  <a:srgbClr val="C00000"/>
                </a:solidFill>
              </a:rPr>
              <a:t>98 % are &lt; 24 </a:t>
            </a:r>
            <a:r>
              <a:rPr lang="en-US" dirty="0"/>
              <a:t>months</a:t>
            </a:r>
            <a:r>
              <a:rPr lang="en-US" dirty="0" smtClean="0"/>
              <a:t>,</a:t>
            </a:r>
          </a:p>
          <a:p>
            <a:r>
              <a:rPr lang="en-US" b="1" dirty="0" smtClean="0">
                <a:solidFill>
                  <a:srgbClr val="C00000"/>
                </a:solidFill>
              </a:rPr>
              <a:t>Mortality</a:t>
            </a:r>
            <a:r>
              <a:rPr lang="en-US" dirty="0" smtClean="0"/>
              <a:t> </a:t>
            </a:r>
            <a:r>
              <a:rPr lang="en-US" dirty="0"/>
              <a:t>rate = </a:t>
            </a:r>
            <a:r>
              <a:rPr lang="en-US" dirty="0" smtClean="0"/>
              <a:t>3.3% </a:t>
            </a:r>
            <a:r>
              <a:rPr lang="en-US" dirty="0"/>
              <a:t>( all of them are secondary SAM ) . </a:t>
            </a:r>
          </a:p>
          <a:p>
            <a:r>
              <a:rPr lang="en-US" b="1" i="1" dirty="0">
                <a:solidFill>
                  <a:srgbClr val="C00000"/>
                </a:solidFill>
              </a:rPr>
              <a:t>Gain weight </a:t>
            </a:r>
            <a:r>
              <a:rPr lang="en-US" dirty="0"/>
              <a:t>is 11 g / kg / day, </a:t>
            </a:r>
            <a:endParaRPr lang="en-US" dirty="0" smtClean="0"/>
          </a:p>
          <a:p>
            <a:r>
              <a:rPr lang="en-US" b="1" i="1" dirty="0" smtClean="0">
                <a:solidFill>
                  <a:srgbClr val="C00000"/>
                </a:solidFill>
              </a:rPr>
              <a:t>Mean </a:t>
            </a:r>
            <a:r>
              <a:rPr lang="en-US" b="1" i="1" dirty="0">
                <a:solidFill>
                  <a:srgbClr val="C00000"/>
                </a:solidFill>
              </a:rPr>
              <a:t>Hospitalization </a:t>
            </a:r>
            <a:r>
              <a:rPr lang="en-US" dirty="0"/>
              <a:t>duration is 12 days </a:t>
            </a:r>
          </a:p>
          <a:p>
            <a:r>
              <a:rPr lang="en-US" b="1" i="1" dirty="0">
                <a:solidFill>
                  <a:srgbClr val="C00000"/>
                </a:solidFill>
              </a:rPr>
              <a:t>691 patients were referred </a:t>
            </a:r>
            <a:r>
              <a:rPr lang="en-US" dirty="0"/>
              <a:t>to the SC, only 200 arrived (28.9% ) .  </a:t>
            </a:r>
          </a:p>
          <a:p>
            <a:endParaRPr lang="en-US" dirty="0"/>
          </a:p>
        </p:txBody>
      </p:sp>
      <p:pic>
        <p:nvPicPr>
          <p:cNvPr id="4" name="Picture 1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2700" y="6095999"/>
            <a:ext cx="9156700" cy="76200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57350" y="1905016"/>
            <a:ext cx="5829300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1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6095999"/>
            <a:ext cx="9156700" cy="76200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2976" y="1928802"/>
            <a:ext cx="7048500" cy="416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1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6095999"/>
            <a:ext cx="9156700" cy="76200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Hospitalization duration </a:t>
            </a:r>
            <a:endParaRPr lang="en-US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en-US" b="1" dirty="0" smtClean="0">
                <a:solidFill>
                  <a:srgbClr val="C00000"/>
                </a:solidFill>
              </a:rPr>
              <a:t>12.9 days </a:t>
            </a:r>
            <a:endParaRPr lang="en-US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81600" y="685800"/>
            <a:ext cx="2229211" cy="274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76400" y="2771388"/>
            <a:ext cx="2133600" cy="35103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مربع نص 5"/>
          <p:cNvSpPr txBox="1"/>
          <p:nvPr/>
        </p:nvSpPr>
        <p:spPr>
          <a:xfrm>
            <a:off x="5486400" y="228600"/>
            <a:ext cx="2209800" cy="38100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dirty="0" smtClean="0"/>
              <a:t>Before </a:t>
            </a:r>
            <a:endParaRPr lang="ar-SY" dirty="0"/>
          </a:p>
        </p:txBody>
      </p:sp>
      <p:sp>
        <p:nvSpPr>
          <p:cNvPr id="7" name="مربع نص 6"/>
          <p:cNvSpPr txBox="1"/>
          <p:nvPr/>
        </p:nvSpPr>
        <p:spPr>
          <a:xfrm>
            <a:off x="1143000" y="2438400"/>
            <a:ext cx="1600200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dirty="0" smtClean="0"/>
              <a:t>After </a:t>
            </a:r>
            <a:endParaRPr lang="ar-SY" dirty="0"/>
          </a:p>
        </p:txBody>
      </p:sp>
      <p:sp>
        <p:nvSpPr>
          <p:cNvPr id="8" name="مربع نص 7"/>
          <p:cNvSpPr txBox="1"/>
          <p:nvPr/>
        </p:nvSpPr>
        <p:spPr>
          <a:xfrm>
            <a:off x="5029200" y="4495800"/>
            <a:ext cx="2209800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sz="2500" b="1" dirty="0" smtClean="0"/>
              <a:t>Aleppo </a:t>
            </a:r>
            <a:endParaRPr lang="ar-SY" sz="2500" b="1" dirty="0"/>
          </a:p>
        </p:txBody>
      </p:sp>
      <p:pic>
        <p:nvPicPr>
          <p:cNvPr id="10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6350" y="-24"/>
            <a:ext cx="91567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5264" y="1695450"/>
            <a:ext cx="7140074" cy="38052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1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6095999"/>
            <a:ext cx="9156700" cy="76200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3000" y="357188"/>
            <a:ext cx="6858000" cy="6143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1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6095999"/>
            <a:ext cx="9156700" cy="76200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سمة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119</TotalTime>
  <Words>3306</Words>
  <Application>Microsoft Office PowerPoint</Application>
  <PresentationFormat>عرض على الشاشة (3:4)‏</PresentationFormat>
  <Paragraphs>535</Paragraphs>
  <Slides>91</Slides>
  <Notes>0</Notes>
  <HiddenSlides>0</HiddenSlides>
  <MMClips>0</MMClips>
  <ScaleCrop>false</ScaleCrop>
  <HeadingPairs>
    <vt:vector size="4" baseType="variant">
      <vt:variant>
        <vt:lpstr>سمة</vt:lpstr>
      </vt:variant>
      <vt:variant>
        <vt:i4>1</vt:i4>
      </vt:variant>
      <vt:variant>
        <vt:lpstr>عناوين الشرائح</vt:lpstr>
      </vt:variant>
      <vt:variant>
        <vt:i4>91</vt:i4>
      </vt:variant>
    </vt:vector>
  </HeadingPairs>
  <TitlesOfParts>
    <vt:vector size="92" baseType="lpstr">
      <vt:lpstr>سمة Office</vt:lpstr>
      <vt:lpstr>الشريحة 1</vt:lpstr>
      <vt:lpstr>الشريحة 2</vt:lpstr>
      <vt:lpstr>الشريحة 3</vt:lpstr>
      <vt:lpstr>الشريحة 4</vt:lpstr>
      <vt:lpstr>الشريحة 5</vt:lpstr>
      <vt:lpstr>الشريحة 6</vt:lpstr>
      <vt:lpstr>الشريحة 7</vt:lpstr>
      <vt:lpstr>الشريحة 8</vt:lpstr>
      <vt:lpstr>الشريحة 9</vt:lpstr>
      <vt:lpstr>الشريحة 10</vt:lpstr>
      <vt:lpstr>عام 2015</vt:lpstr>
      <vt:lpstr>فيزيولوجياً سوء التغذية الشديد و تأثيرها  على العناية بالمريض : </vt:lpstr>
      <vt:lpstr>الفعالية</vt:lpstr>
      <vt:lpstr>الجملة القلبية الوعائية </vt:lpstr>
      <vt:lpstr>الوظيفة الكلوية</vt:lpstr>
      <vt:lpstr>التكيف المعوي</vt:lpstr>
      <vt:lpstr>الوظيفة الغدية </vt:lpstr>
      <vt:lpstr>استقلاب الشوارد</vt:lpstr>
      <vt:lpstr>استقلاب الشوارد </vt:lpstr>
      <vt:lpstr>الكبد</vt:lpstr>
      <vt:lpstr>تنظيم الحرارة</vt:lpstr>
      <vt:lpstr>الجملة المناعية </vt:lpstr>
      <vt:lpstr>العضلات</vt:lpstr>
      <vt:lpstr>عناصر البدن</vt:lpstr>
      <vt:lpstr>الحديد</vt:lpstr>
      <vt:lpstr>لماذا؟</vt:lpstr>
      <vt:lpstr>الشريحة 27</vt:lpstr>
      <vt:lpstr>ملاحظات هامة لا يجوز فعلها! لماذا؟ </vt:lpstr>
      <vt:lpstr>التشخيص </vt:lpstr>
      <vt:lpstr>الشريحة 30</vt:lpstr>
      <vt:lpstr>الشريحة 31</vt:lpstr>
      <vt:lpstr>Initial Management</vt:lpstr>
      <vt:lpstr>مقدمة</vt:lpstr>
      <vt:lpstr>الشريحة 34</vt:lpstr>
      <vt:lpstr>نقص السكر</vt:lpstr>
      <vt:lpstr>نقص السكر</vt:lpstr>
      <vt:lpstr>نقص السكر</vt:lpstr>
      <vt:lpstr>نقص السكر</vt:lpstr>
      <vt:lpstr>نقص السكر</vt:lpstr>
      <vt:lpstr>الشريحة 40</vt:lpstr>
      <vt:lpstr>تدبير انخفاض الحرارة</vt:lpstr>
      <vt:lpstr>تدبير انخفاض الحرارة</vt:lpstr>
      <vt:lpstr>تدبير انخفاض الحرارة</vt:lpstr>
      <vt:lpstr>تدبير انخفاض الحرارة</vt:lpstr>
      <vt:lpstr>تدبير انخفاض الحرارة</vt:lpstr>
      <vt:lpstr>تدبير انخفاض الحرارة</vt:lpstr>
      <vt:lpstr>الشريحة 47</vt:lpstr>
      <vt:lpstr>فقر الدم الشديد</vt:lpstr>
      <vt:lpstr>فقر الدم الشديد</vt:lpstr>
      <vt:lpstr>فقر الدم الشديد</vt:lpstr>
      <vt:lpstr>الشريحة 51</vt:lpstr>
      <vt:lpstr>التقرح القرني</vt:lpstr>
      <vt:lpstr>التقرح القرني</vt:lpstr>
      <vt:lpstr>التقرح القرني</vt:lpstr>
      <vt:lpstr>التقرح القرني</vt:lpstr>
      <vt:lpstr>التقرح القرني</vt:lpstr>
      <vt:lpstr>الشريحة 57</vt:lpstr>
      <vt:lpstr>الصدمة</vt:lpstr>
      <vt:lpstr>الصدمة</vt:lpstr>
      <vt:lpstr>الصدمة</vt:lpstr>
      <vt:lpstr>الصدمة</vt:lpstr>
      <vt:lpstr>الشريحة 62</vt:lpstr>
      <vt:lpstr>الشريحة 63</vt:lpstr>
      <vt:lpstr>التجفاف</vt:lpstr>
      <vt:lpstr> التجفاف </vt:lpstr>
      <vt:lpstr>التجفاف</vt:lpstr>
      <vt:lpstr>التجفاف</vt:lpstr>
      <vt:lpstr>يتوفر ReSoMal تجارياً في بعض الأماكن، ولكن يمكن أن يتم تحضيره اعتباراً من المحلول النظامي بإضافة بعض العناصر كما يلي : </vt:lpstr>
      <vt:lpstr>الشريحة 69</vt:lpstr>
      <vt:lpstr>إعطاء ReSoMal  ببطء</vt:lpstr>
      <vt:lpstr>إعطاء ReSoMal ببطء</vt:lpstr>
      <vt:lpstr>إعطاء ReSoMal ببطء</vt:lpstr>
      <vt:lpstr>إعطاء ReSoMal ببطء</vt:lpstr>
      <vt:lpstr>مراقبة مريض  يتناول ReSoMal </vt:lpstr>
      <vt:lpstr>علامات تحسن حالة الإماهة </vt:lpstr>
      <vt:lpstr>علامات فرط الإماهة </vt:lpstr>
      <vt:lpstr>الشريحة 77</vt:lpstr>
      <vt:lpstr>الشريحة 78</vt:lpstr>
      <vt:lpstr>إعطاء الصادات </vt:lpstr>
      <vt:lpstr>العلاج الغذائي </vt:lpstr>
      <vt:lpstr>الشريحة 81</vt:lpstr>
      <vt:lpstr>الشريحة 82</vt:lpstr>
      <vt:lpstr>الشريحة 83</vt:lpstr>
      <vt:lpstr>الشريحة 84</vt:lpstr>
      <vt:lpstr>الشريحة 85</vt:lpstr>
      <vt:lpstr>الشريحة 86</vt:lpstr>
      <vt:lpstr>الشريحة 87</vt:lpstr>
      <vt:lpstr>الشريحة 88</vt:lpstr>
      <vt:lpstr>Hospitalization duration </vt:lpstr>
      <vt:lpstr>الشريحة 90</vt:lpstr>
      <vt:lpstr>الشريحة 91</vt:lpstr>
    </vt:vector>
  </TitlesOfParts>
  <Company>By DR.Ahmed Saker 2o1O ;)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سوء التغذية الحاد الشديد المختلط عند الكبار</dc:title>
  <dc:creator>Dr.Bozo</dc:creator>
  <cp:lastModifiedBy>Dr.Bozo</cp:lastModifiedBy>
  <cp:revision>21</cp:revision>
  <dcterms:created xsi:type="dcterms:W3CDTF">2016-03-07T11:44:35Z</dcterms:created>
  <dcterms:modified xsi:type="dcterms:W3CDTF">2016-03-28T13:01:35Z</dcterms:modified>
</cp:coreProperties>
</file>